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335" r:id="rId5"/>
    <p:sldId id="336" r:id="rId6"/>
    <p:sldId id="337" r:id="rId7"/>
    <p:sldId id="318" r:id="rId8"/>
    <p:sldId id="276" r:id="rId9"/>
    <p:sldId id="323" r:id="rId10"/>
    <p:sldId id="269" r:id="rId11"/>
    <p:sldId id="268" r:id="rId12"/>
    <p:sldId id="273" r:id="rId13"/>
    <p:sldId id="295" r:id="rId14"/>
    <p:sldId id="333" r:id="rId15"/>
    <p:sldId id="334" r:id="rId16"/>
    <p:sldId id="270" r:id="rId17"/>
    <p:sldId id="271" r:id="rId18"/>
    <p:sldId id="296" r:id="rId19"/>
    <p:sldId id="272" r:id="rId20"/>
    <p:sldId id="29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0"/>
    <p:restoredTop sz="84633"/>
  </p:normalViewPr>
  <p:slideViewPr>
    <p:cSldViewPr>
      <p:cViewPr varScale="1">
        <p:scale>
          <a:sx n="61" d="100"/>
          <a:sy n="61" d="100"/>
        </p:scale>
        <p:origin x="19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39775-DB8E-447B-ACD3-FC830F1BE57C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86A0C-1F28-45CA-BC33-2E3021FF2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craft_flight_control_system#Hydro-mechanica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ctuator" TargetMode="External"/><Relationship Id="rId5" Type="http://schemas.openxmlformats.org/officeDocument/2006/relationships/hyperlink" Target="https://en.wikipedia.org/wiki/Computers" TargetMode="External"/><Relationship Id="rId4" Type="http://schemas.openxmlformats.org/officeDocument/2006/relationships/hyperlink" Target="https://en.wikipedia.org/wiki/Electronic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0AC4718-5D0F-4677-9774-7EB462BC168F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E3DE0C-4AED-4BAD-8D1C-6523F31D943C}" type="slidenum">
              <a:rPr lang="en-US" sz="1200" smtClean="0"/>
              <a:pPr/>
              <a:t>10</a:t>
            </a:fld>
            <a:endParaRPr 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Fly-by-wire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system that replaces the conventional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ircraft flight control system"/>
              </a:rPr>
              <a:t>manual flight controls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 aircraft with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lectronics"/>
              </a:rPr>
              <a:t>electronic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interface. The movements of flight controls are converted to electronic signals transmitted by wires (hence the fly-by-wire term), and flight control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mputers"/>
              </a:rPr>
              <a:t>computers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determine how to move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ctuator"/>
              </a:rPr>
              <a:t>actuators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each control surface to provide the ordered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6A0C-1F28-45CA-BC33-2E3021FF2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4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E845B4-6BD5-4969-B306-423A34E0C4F1}" type="slidenum">
              <a:rPr lang="en-US" sz="1200" smtClean="0"/>
              <a:pPr/>
              <a:t>17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1BC6EE-ADB2-4860-ACA3-AE1E6A80F74A}" type="slidenum">
              <a:rPr lang="en-US" sz="1200" smtClean="0"/>
              <a:pPr/>
              <a:t>19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0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0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5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7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7CA49-8357-4D8D-8C13-AF9885A5E657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24BE-977C-4410-B999-8FE54D2E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9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wmf"/><Relationship Id="rId9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hyperlink" Target="http://images.google.com/imgres?imgurl=www.aerospace-technology.com/projects/bbj1/images/boeing-business-jet4.jpg&amp;imgrefurl=http://www.aerospace-technology.com/projects/bbj1/bbj14.html&amp;h=480&amp;w=600&amp;prev=/images?q%3DBoeing%2B777%26svnum%3D10%26hl%3Den%26lr%3D%26ie%3DUTF-8%26oe%3DUTF-8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913" y="1524000"/>
            <a:ext cx="8548687" cy="530606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6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EE-371 : Control Systems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Lecture#01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Introduction to Control Systems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Chapter # 01</a:t>
            </a:r>
          </a:p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Tempus Sans ITC" pitchFamily="82" charset="0"/>
              <a:ea typeface="ＭＳ Ｐゴシック" panose="020B0600070205080204" pitchFamily="34" charset="-128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</a:pPr>
            <a:r>
              <a:rPr lang="en-US" sz="2400" b="1" dirty="0">
                <a:solidFill>
                  <a:srgbClr val="0070C0"/>
                </a:solidFill>
                <a:latin typeface="Tempus Sans ITC" pitchFamily="82" charset="0"/>
              </a:rPr>
              <a:t>Text Book</a:t>
            </a:r>
            <a:r>
              <a:rPr lang="en-US" sz="2400" b="1" dirty="0">
                <a:solidFill>
                  <a:srgbClr val="00B050"/>
                </a:solidFill>
                <a:latin typeface="Tempus Sans ITC" pitchFamily="82" charset="0"/>
              </a:rPr>
              <a:t>:    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ndalus" pitchFamily="18" charset="-78"/>
                <a:ea typeface="SimSun" pitchFamily="2" charset="-122"/>
                <a:cs typeface="Andalus" pitchFamily="18" charset="-78"/>
              </a:rPr>
              <a:t>Control Systems Engineering by Norman S. 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ndalus" pitchFamily="18" charset="-78"/>
                <a:ea typeface="SimSun" pitchFamily="2" charset="-122"/>
                <a:cs typeface="Andalus" pitchFamily="18" charset="-78"/>
              </a:rPr>
              <a:t>Nise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ndalus" pitchFamily="18" charset="-78"/>
                <a:ea typeface="SimSun" pitchFamily="2" charset="-122"/>
                <a:cs typeface="Andalus" pitchFamily="18" charset="-78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Andalus" pitchFamily="18" charset="-78"/>
                <a:cs typeface="Andalus" pitchFamily="18" charset="-78"/>
              </a:rPr>
              <a:t>5</a:t>
            </a:r>
            <a:r>
              <a:rPr kumimoji="0" lang="en-US" sz="2400" b="1" i="0" u="none" strike="noStrike" cap="none" normalizeH="0" baseline="30000" dirty="0">
                <a:ln>
                  <a:noFill/>
                </a:ln>
                <a:solidFill>
                  <a:srgbClr val="00B050"/>
                </a:solidFill>
                <a:effectLst/>
                <a:latin typeface="Andalus" pitchFamily="18" charset="-78"/>
                <a:cs typeface="Andalus" pitchFamily="18" charset="-78"/>
              </a:rPr>
              <a:t>th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ndalus" pitchFamily="18" charset="-78"/>
                <a:cs typeface="Andalus" pitchFamily="18" charset="-78"/>
              </a:rPr>
              <a:t> Edition</a:t>
            </a:r>
          </a:p>
          <a:p>
            <a:pPr algn="ctr">
              <a:defRPr/>
            </a:pPr>
            <a:endParaRPr lang="en-US" sz="2400" b="1" dirty="0">
              <a:solidFill>
                <a:srgbClr val="00B050"/>
              </a:solidFill>
              <a:latin typeface="Tempus Sans ITC" pitchFamily="82" charset="0"/>
            </a:endParaRPr>
          </a:p>
          <a:p>
            <a:pPr algn="ctr">
              <a:defRPr/>
            </a:pPr>
            <a:r>
              <a:rPr lang="en-US" sz="2400" b="1" dirty="0">
                <a:latin typeface="Tempus Sans ITC" pitchFamily="82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Tempus Sans ITC" pitchFamily="82" charset="0"/>
              </a:rPr>
              <a:t>Instructor: </a:t>
            </a:r>
            <a:r>
              <a:rPr lang="en-US" sz="2400" b="1" dirty="0" err="1">
                <a:solidFill>
                  <a:srgbClr val="0000FF"/>
                </a:solidFill>
                <a:latin typeface="Tempus Sans ITC" pitchFamily="82" charset="0"/>
              </a:rPr>
              <a:t>Ms</a:t>
            </a:r>
            <a:r>
              <a:rPr lang="en-US" sz="2400" b="1" dirty="0">
                <a:solidFill>
                  <a:srgbClr val="0000FF"/>
                </a:solidFill>
                <a:latin typeface="Tempus Sans ITC" pitchFamily="82" charset="0"/>
              </a:rPr>
              <a:t> Neelma Naz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0000FF"/>
                </a:solidFill>
                <a:latin typeface="Tempus Sans ITC" pitchFamily="82" charset="0"/>
              </a:rPr>
              <a:t>Class: BEE 12 C/D</a:t>
            </a:r>
          </a:p>
          <a:p>
            <a:pPr algn="ctr">
              <a:defRPr/>
            </a:pPr>
            <a:endParaRPr lang="en-US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  <a:p>
            <a:pPr algn="ctr">
              <a:defRPr/>
            </a:pPr>
            <a:endParaRPr lang="en-US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750" y="374650"/>
            <a:ext cx="9144000" cy="64611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6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603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149" name="Picture 3" descr="Description: 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8427" y="305379"/>
            <a:ext cx="1498373" cy="1262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15913" y="457200"/>
            <a:ext cx="70262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tabLst>
                <a:tab pos="2971800" algn="ctr"/>
                <a:tab pos="5943600" algn="r"/>
              </a:tabLst>
            </a:pPr>
            <a:r>
              <a:rPr lang="en-US" sz="1100" b="1" dirty="0">
                <a:solidFill>
                  <a:srgbClr val="C00000"/>
                </a:solidFill>
                <a:latin typeface="Tempus Sans ITC" pitchFamily="82" charset="0"/>
                <a:ea typeface="Times New Roman" pitchFamily="18" charset="0"/>
                <a:cs typeface="Arial" pitchFamily="34" charset="0"/>
              </a:rPr>
              <a:t> 	</a:t>
            </a:r>
            <a:r>
              <a:rPr lang="en-US" sz="2800" b="1" dirty="0">
                <a:solidFill>
                  <a:srgbClr val="C00000"/>
                </a:solidFill>
                <a:latin typeface="Tempus Sans ITC" pitchFamily="82" charset="0"/>
                <a:ea typeface="Times New Roman" pitchFamily="18" charset="0"/>
                <a:cs typeface="Arial" pitchFamily="34" charset="0"/>
              </a:rPr>
              <a:t>School of Electrical Engineering and Computer Science </a:t>
            </a:r>
          </a:p>
          <a:p>
            <a:pPr algn="ctr">
              <a:tabLst>
                <a:tab pos="2971800" algn="ctr"/>
                <a:tab pos="5943600" algn="r"/>
              </a:tabLst>
            </a:pPr>
            <a:r>
              <a:rPr lang="en-US" sz="2800" b="1" dirty="0">
                <a:solidFill>
                  <a:srgbClr val="C00000"/>
                </a:solidFill>
                <a:latin typeface="Tempus Sans ITC" pitchFamily="82" charset="0"/>
                <a:ea typeface="Times New Roman" pitchFamily="18" charset="0"/>
                <a:cs typeface="Arial" pitchFamily="34" charset="0"/>
              </a:rPr>
              <a:t>Department of Electrical Engineering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996950" y="5608638"/>
            <a:ext cx="533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000"/>
          </a:p>
        </p:txBody>
      </p:sp>
      <p:sp>
        <p:nvSpPr>
          <p:cNvPr id="14344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2350" y="6416675"/>
            <a:ext cx="50165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E64A3027-78C1-468D-B17D-42B1CAC2C8E4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844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914400" y="1371600"/>
            <a:ext cx="1674048" cy="40011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Mechatronics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917575" y="2133600"/>
            <a:ext cx="263912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9933"/>
                </a:solidFill>
                <a:latin typeface="Times New Roman" pitchFamily="18" charset="0"/>
                <a:cs typeface="Times New Roman" pitchFamily="18" charset="0"/>
              </a:rPr>
              <a:t>Industrial Automation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914400" y="6070600"/>
            <a:ext cx="2924583" cy="40011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Sensors and Transducers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914400" y="3708400"/>
            <a:ext cx="3160032" cy="40011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Electromechanical Systems</a:t>
            </a:r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914400" y="4470400"/>
            <a:ext cx="5562600" cy="406400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6699FF"/>
                </a:solidFill>
                <a:latin typeface="Times New Roman" pitchFamily="18" charset="0"/>
                <a:cs typeface="Times New Roman" pitchFamily="18" charset="0"/>
              </a:rPr>
              <a:t>Micro Electro Mechanical Systems (MEMS)</a:t>
            </a: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914400" y="5262563"/>
            <a:ext cx="80772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666699"/>
                </a:solidFill>
                <a:latin typeface="Times New Roman" pitchFamily="18" charset="0"/>
                <a:cs typeface="Times New Roman" pitchFamily="18" charset="0"/>
              </a:rPr>
              <a:t>Nano Electro Mechanical Systems (NEMS) :  Nano Technology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914400" y="2946400"/>
            <a:ext cx="1138453" cy="40011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Robotics</a:t>
            </a:r>
          </a:p>
        </p:txBody>
      </p:sp>
      <p:pic>
        <p:nvPicPr>
          <p:cNvPr id="139273" name="Picture 9" descr="jane_juggling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085850"/>
            <a:ext cx="11953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74" name="Picture 10" descr="clapping_000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43000"/>
            <a:ext cx="17621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76" name="Picture 12" descr="BAR_ELEGENT_BL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343150"/>
            <a:ext cx="1028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1000" y="167329"/>
            <a:ext cx="5339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Control is Every where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15299" y="6477000"/>
            <a:ext cx="2020784" cy="381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92A4580C-2DED-4737-9FDA-2D39FAE03C8C}" type="slidenum">
              <a:rPr lang="en-US" sz="1800" smtClean="0"/>
              <a:pPr algn="ctr" eaLnBrk="1" hangingPunct="1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animBg="1"/>
      <p:bldP spid="139267" grpId="0" animBg="1"/>
      <p:bldP spid="139268" grpId="0" animBg="1"/>
      <p:bldP spid="139269" grpId="0" animBg="1"/>
      <p:bldP spid="139270" grpId="0" animBg="1"/>
      <p:bldP spid="139271" grpId="0" animBg="1"/>
      <p:bldP spid="1392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 Industry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15299" y="6477000"/>
            <a:ext cx="2020784" cy="381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92A4580C-2DED-4737-9FDA-2D39FAE03C8C}" type="slidenum">
              <a:rPr lang="en-US" sz="1800" smtClean="0"/>
              <a:pPr algn="ctr" eaLnBrk="1" hangingPunct="1"/>
              <a:t>11</a:t>
            </a:fld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6" t="20086" r="26841" b="12173"/>
          <a:stretch/>
        </p:blipFill>
        <p:spPr bwMode="auto">
          <a:xfrm>
            <a:off x="685800" y="1143000"/>
            <a:ext cx="7620000" cy="538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36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25235" r="19482" b="15862"/>
          <a:stretch/>
        </p:blipFill>
        <p:spPr bwMode="auto">
          <a:xfrm>
            <a:off x="0" y="1371600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91611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-Scariest-Theme-Park-Rides-On-The-Planet-6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76200"/>
            <a:ext cx="3987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8000"/>
                </a:solidFill>
              </a:rPr>
              <a:t>Theme Park Rides</a:t>
            </a:r>
          </a:p>
        </p:txBody>
      </p:sp>
    </p:spTree>
    <p:extLst>
      <p:ext uri="{BB962C8B-B14F-4D97-AF65-F5344CB8AC3E}">
        <p14:creationId xmlns:p14="http://schemas.microsoft.com/office/powerpoint/2010/main" val="255507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23C3E905-91CB-B04D-BBA6-DF3D8970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January 11, 2005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0FFD5FA-39A1-B440-961A-6148F43A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F768-ADCE-364B-A36F-B85776CC6B61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218114" name="Picture 2" descr="eseries_3quarter">
            <a:extLst>
              <a:ext uri="{FF2B5EF4-FFF2-40B4-BE49-F238E27FC236}">
                <a16:creationId xmlns:a16="http://schemas.microsoft.com/office/drawing/2014/main" id="{37DEC799-3BB3-AF41-897A-695DD63F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115" name="Picture 3" descr="iseries_3quarter">
            <a:extLst>
              <a:ext uri="{FF2B5EF4-FFF2-40B4-BE49-F238E27FC236}">
                <a16:creationId xmlns:a16="http://schemas.microsoft.com/office/drawing/2014/main" id="{4BE56E8A-FC48-5C42-985E-0CF0979B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8" y="46038"/>
            <a:ext cx="4049712" cy="68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6" name="Text Box 4">
            <a:extLst>
              <a:ext uri="{FF2B5EF4-FFF2-40B4-BE49-F238E27FC236}">
                <a16:creationId xmlns:a16="http://schemas.microsoft.com/office/drawing/2014/main" id="{F6A1C2B7-849D-0149-A057-2D30EE8A3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71438"/>
            <a:ext cx="55229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99"/>
                </a:solidFill>
              </a:rPr>
              <a:t>Segway: The human Transporter</a:t>
            </a:r>
          </a:p>
        </p:txBody>
      </p:sp>
    </p:spTree>
    <p:extLst>
      <p:ext uri="{BB962C8B-B14F-4D97-AF65-F5344CB8AC3E}">
        <p14:creationId xmlns:p14="http://schemas.microsoft.com/office/powerpoint/2010/main" val="172322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33E435C-97A2-3842-A394-99D20535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January 11, 2005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13DFB9-2D76-584B-8B2E-3AAE2B8F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C12CE-6729-1A46-AEAE-0278C9191C21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219138" name="Picture 2" descr="Man using iBOT to go up a curb">
            <a:extLst>
              <a:ext uri="{FF2B5EF4-FFF2-40B4-BE49-F238E27FC236}">
                <a16:creationId xmlns:a16="http://schemas.microsoft.com/office/drawing/2014/main" id="{C01DDDE0-9725-AB46-BDF6-18B15228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313531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39" name="Picture 3" descr="Man using iBOT to navigate stairs">
            <a:extLst>
              <a:ext uri="{FF2B5EF4-FFF2-40B4-BE49-F238E27FC236}">
                <a16:creationId xmlns:a16="http://schemas.microsoft.com/office/drawing/2014/main" id="{FDB0105D-FC87-2E4D-A3B2-44223B32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2971800"/>
            <a:ext cx="351631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40" name="Picture 4" descr="Man using iBOT's balance function">
            <a:extLst>
              <a:ext uri="{FF2B5EF4-FFF2-40B4-BE49-F238E27FC236}">
                <a16:creationId xmlns:a16="http://schemas.microsoft.com/office/drawing/2014/main" id="{FB6C18FC-1CB8-FF47-9B10-56B961D8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31210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97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-7917" y="692727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FLY BY WIRE 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MORE ELECTRICAL AIRCRAFT</a:t>
            </a:r>
          </a:p>
        </p:txBody>
      </p:sp>
      <p:pic>
        <p:nvPicPr>
          <p:cNvPr id="68611" name="Picture 8" descr="“aircraf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579938"/>
            <a:ext cx="3562350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23216" y="6449291"/>
            <a:ext cx="2020784" cy="381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92A4580C-2DED-4737-9FDA-2D39FAE03C8C}" type="slidenum">
              <a:rPr lang="en-US" sz="1800" smtClean="0"/>
              <a:pPr algn="ctr" eaLnBrk="1" hangingPunct="1"/>
              <a:t>16</a:t>
            </a:fld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1569"/>
            <a:ext cx="5339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ndalus" pitchFamily="18" charset="-78"/>
                <a:cs typeface="Andalus" pitchFamily="18" charset="-78"/>
              </a:rPr>
              <a:t>Control is Every where</a:t>
            </a:r>
          </a:p>
        </p:txBody>
      </p:sp>
    </p:spTree>
    <p:extLst>
      <p:ext uri="{BB962C8B-B14F-4D97-AF65-F5344CB8AC3E}">
        <p14:creationId xmlns:p14="http://schemas.microsoft.com/office/powerpoint/2010/main" val="398065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810734"/>
              </p:ext>
            </p:extLst>
          </p:nvPr>
        </p:nvGraphicFramePr>
        <p:xfrm>
          <a:off x="2819400" y="76200"/>
          <a:ext cx="53340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3520440" imgH="1470960" progId="CorelDRAW.Graphic.9">
                  <p:embed/>
                </p:oleObj>
              </mc:Choice>
              <mc:Fallback>
                <p:oleObj name="CorelDRAW" r:id="rId3" imgW="3520440" imgH="147096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20000" contrast="4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76200"/>
                        <a:ext cx="53340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79" name="Picture 3" descr="hawk mech controls"/>
          <p:cNvPicPr>
            <a:picLocks noChangeAspect="1" noChangeArrowheads="1"/>
          </p:cNvPicPr>
          <p:nvPr/>
        </p:nvPicPr>
        <p:blipFill>
          <a:blip r:embed="rId5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403475"/>
            <a:ext cx="6267450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 descr="Blue tissue paper"/>
          <p:cNvSpPr txBox="1">
            <a:spLocks noChangeArrowheads="1"/>
          </p:cNvSpPr>
          <p:nvPr/>
        </p:nvSpPr>
        <p:spPr bwMode="auto">
          <a:xfrm>
            <a:off x="152400" y="990600"/>
            <a:ext cx="990600" cy="156966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cs typeface="Times New Roman" pitchFamily="18" charset="0"/>
              </a:rPr>
              <a:t>Fly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cs typeface="Times New Roman" pitchFamily="18" charset="0"/>
              </a:rPr>
              <a:t>BY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cs typeface="Times New Roman" pitchFamily="18" charset="0"/>
              </a:rPr>
              <a:t>Wire</a:t>
            </a:r>
          </a:p>
        </p:txBody>
      </p:sp>
      <p:sp>
        <p:nvSpPr>
          <p:cNvPr id="101381" name="Text Box 5" descr="Purple mesh"/>
          <p:cNvSpPr txBox="1">
            <a:spLocks noChangeArrowheads="1"/>
          </p:cNvSpPr>
          <p:nvPr/>
        </p:nvSpPr>
        <p:spPr bwMode="auto">
          <a:xfrm>
            <a:off x="152400" y="3505200"/>
            <a:ext cx="1657350" cy="156966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cs typeface="Times New Roman" pitchFamily="18" charset="0"/>
              </a:rPr>
              <a:t>More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cs typeface="Times New Roman" pitchFamily="18" charset="0"/>
              </a:rPr>
              <a:t>Electrical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cs typeface="Times New Roman" pitchFamily="18" charset="0"/>
              </a:rPr>
              <a:t>Aircraft</a:t>
            </a:r>
          </a:p>
        </p:txBody>
      </p:sp>
      <p:sp>
        <p:nvSpPr>
          <p:cNvPr id="101382" name="Text Box 6" descr="Recycled paper"/>
          <p:cNvSpPr txBox="1">
            <a:spLocks noChangeArrowheads="1"/>
          </p:cNvSpPr>
          <p:nvPr/>
        </p:nvSpPr>
        <p:spPr bwMode="auto">
          <a:xfrm>
            <a:off x="76200" y="2743200"/>
            <a:ext cx="990600" cy="45720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cs typeface="Times New Roman" pitchFamily="18" charset="0"/>
              </a:rPr>
              <a:t>OR</a:t>
            </a:r>
          </a:p>
        </p:txBody>
      </p:sp>
      <p:pic>
        <p:nvPicPr>
          <p:cNvPr id="101383" name="Picture 7" descr="aptch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511425"/>
            <a:ext cx="6049962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AutoShape 8"/>
          <p:cNvSpPr>
            <a:spLocks noChangeArrowheads="1"/>
          </p:cNvSpPr>
          <p:nvPr/>
        </p:nvSpPr>
        <p:spPr bwMode="auto">
          <a:xfrm>
            <a:off x="266700" y="247650"/>
            <a:ext cx="2533650" cy="419100"/>
          </a:xfrm>
          <a:prstGeom prst="wedgeRoundRectCallout">
            <a:avLst>
              <a:gd name="adj1" fmla="val 63657"/>
              <a:gd name="adj2" fmla="val -26514"/>
              <a:gd name="adj3" fmla="val 1666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Pilot Input : Mechanical</a:t>
            </a:r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>
            <a:off x="4286250" y="171450"/>
            <a:ext cx="1428750" cy="514350"/>
          </a:xfrm>
          <a:prstGeom prst="wedgeRoundRectCallout">
            <a:avLst>
              <a:gd name="adj1" fmla="val 54222"/>
              <a:gd name="adj2" fmla="val 172838"/>
              <a:gd name="adj3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 Mechanical Transmission</a:t>
            </a:r>
          </a:p>
        </p:txBody>
      </p:sp>
      <p:sp>
        <p:nvSpPr>
          <p:cNvPr id="101386" name="AutoShape 10"/>
          <p:cNvSpPr>
            <a:spLocks noChangeArrowheads="1"/>
          </p:cNvSpPr>
          <p:nvPr/>
        </p:nvSpPr>
        <p:spPr bwMode="auto">
          <a:xfrm>
            <a:off x="6381750" y="1581150"/>
            <a:ext cx="2762250" cy="419100"/>
          </a:xfrm>
          <a:prstGeom prst="cloudCallout">
            <a:avLst>
              <a:gd name="adj1" fmla="val 6898"/>
              <a:gd name="adj2" fmla="val -25075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Output :Mechanical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15299" y="6477000"/>
            <a:ext cx="2020784" cy="381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92A4580C-2DED-4737-9FDA-2D39FAE03C8C}" type="slidenum">
              <a:rPr lang="en-US" sz="1800" smtClean="0"/>
              <a:pPr algn="ctr" eaLnBrk="1" hangingPunct="1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59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4" grpId="0" animBg="1"/>
      <p:bldP spid="101385" grpId="0" animBg="1"/>
      <p:bldP spid="1013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tati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8100"/>
            <a:ext cx="9004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hawk mech controls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8100"/>
            <a:ext cx="41036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 descr="ayaw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38100"/>
            <a:ext cx="4122737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 descr="aptch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3352800"/>
            <a:ext cx="410686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15299" y="6477000"/>
            <a:ext cx="2020784" cy="381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92A4580C-2DED-4737-9FDA-2D39FAE03C8C}" type="slidenum">
              <a:rPr lang="en-US" sz="1800" smtClean="0"/>
              <a:pPr algn="ctr" eaLnBrk="1" hangingPunct="1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320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24541" y="685800"/>
            <a:ext cx="8414657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</a:rPr>
              <a:t>The Prophet Muhammad (peace be upon him) said: </a:t>
            </a:r>
          </a:p>
          <a:p>
            <a:endParaRPr lang="en-US" sz="2400" b="1" i="1" dirty="0">
              <a:solidFill>
                <a:srgbClr val="C00000"/>
              </a:solidFill>
            </a:endParaRPr>
          </a:p>
          <a:p>
            <a:endParaRPr lang="en-US" sz="2400" b="1" i="1" dirty="0"/>
          </a:p>
          <a:p>
            <a:pPr algn="just"/>
            <a:r>
              <a:rPr lang="en-US" sz="2400" i="1" dirty="0"/>
              <a:t>"A servant of God will remain standing on the Day of Judgment until he is questioned about his (time on earth) and how he used it; </a:t>
            </a:r>
            <a:r>
              <a:rPr lang="en-US" sz="2400" b="1" i="1" dirty="0">
                <a:solidFill>
                  <a:srgbClr val="FF0000"/>
                </a:solidFill>
              </a:rPr>
              <a:t>about his knowledge and how he utilized it</a:t>
            </a:r>
            <a:r>
              <a:rPr lang="en-US" sz="2400" i="1" dirty="0"/>
              <a:t>; about his wealth and from where he acquired it and in what (activities) he spent it; and about his body and how he used it."</a:t>
            </a:r>
            <a:r>
              <a:rPr lang="en-US" sz="2400" dirty="0"/>
              <a:t> - Al-</a:t>
            </a:r>
            <a:r>
              <a:rPr lang="en-US" sz="2400" dirty="0" err="1"/>
              <a:t>Tirmidhi</a:t>
            </a:r>
            <a:r>
              <a:rPr lang="en-US" sz="2400" dirty="0"/>
              <a:t>, Hadith 148 </a:t>
            </a:r>
          </a:p>
          <a:p>
            <a:br>
              <a:rPr lang="en-US" sz="2400" b="1" dirty="0"/>
            </a:br>
            <a:r>
              <a:rPr lang="en-US" sz="2400" i="1" dirty="0"/>
              <a:t>"God, His angels and all those in Heavens and on Earth, even ants in their hills and fish in the water, call down blessings on those </a:t>
            </a:r>
            <a:r>
              <a:rPr lang="en-US" sz="2400" b="1" i="1" dirty="0">
                <a:solidFill>
                  <a:srgbClr val="FF0000"/>
                </a:solidFill>
              </a:rPr>
              <a:t>who instruct others in beneficial knowledge</a:t>
            </a:r>
            <a:r>
              <a:rPr lang="en-US" sz="2400" i="1" dirty="0">
                <a:solidFill>
                  <a:srgbClr val="FF0000"/>
                </a:solidFill>
              </a:rPr>
              <a:t>."</a:t>
            </a:r>
            <a:r>
              <a:rPr lang="en-US" sz="2400" i="1" dirty="0"/>
              <a:t> - Al-</a:t>
            </a:r>
            <a:r>
              <a:rPr lang="en-US" sz="2400" i="1" dirty="0" err="1"/>
              <a:t>Tirmidhi</a:t>
            </a:r>
            <a:r>
              <a:rPr lang="en-US" sz="2400" i="1" dirty="0"/>
              <a:t>, Hadith 422</a:t>
            </a:r>
            <a:r>
              <a:rPr lang="en-US" sz="2400" dirty="0"/>
              <a:t> 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2350" y="6416675"/>
            <a:ext cx="501650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E64A3027-78C1-468D-B17D-42B1CAC2C8E4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c:\Program Files\Microsoft Office\Clipart\standard\stddir2\BD07306_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600200"/>
            <a:ext cx="36337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8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663" y="134035"/>
            <a:ext cx="38938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cs typeface="Times New Roman" pitchFamily="18" charset="0"/>
              </a:rPr>
              <a:t>Course Information</a:t>
            </a:r>
            <a:endParaRPr lang="en-US" sz="3600" dirty="0">
              <a:solidFill>
                <a:srgbClr val="C00000"/>
              </a:solidFill>
            </a:endParaRPr>
          </a:p>
        </p:txBody>
      </p:sp>
      <p:graphicFrame>
        <p:nvGraphicFramePr>
          <p:cNvPr id="6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282904"/>
              </p:ext>
            </p:extLst>
          </p:nvPr>
        </p:nvGraphicFramePr>
        <p:xfrm>
          <a:off x="38100" y="792164"/>
          <a:ext cx="9029700" cy="5380036"/>
        </p:xfrm>
        <a:graphic>
          <a:graphicData uri="http://schemas.openxmlformats.org/drawingml/2006/table">
            <a:tbl>
              <a:tblPr/>
              <a:tblGrid>
                <a:gridCol w="506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2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179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Course Title: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CONTROL SYSTEMS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Credit hrs: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3+1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Lab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(yes)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05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Prerequisites For this Course: 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Calculus, Complex Variables and Transforms,   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                                                                        Machine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s                                                   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7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Instructor:    Ms.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Neelma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Naz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e-mail :neelma.naz@seecs.edu.pk</a:t>
                      </a:r>
                      <a:endParaRPr kumimoji="0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SEECS, Room: A-213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39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ea typeface="SimSun" pitchFamily="2" charset="-122"/>
                        </a:rPr>
                        <a:t>Text Book: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ea typeface="SimSun" pitchFamily="2" charset="-122"/>
                          <a:cs typeface="Tahoma" pitchFamily="34" charset="0"/>
                        </a:rPr>
                        <a:t>.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itchFamily="2" charset="-122"/>
                          <a:cs typeface="Tahoma" pitchFamily="34" charset="0"/>
                        </a:rPr>
                        <a:t>	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itchFamily="2" charset="-122"/>
                          <a:cs typeface="Tahoma" pitchFamily="34" charset="0"/>
                        </a:rPr>
                        <a:t>Control Systems Engineering by Norman S.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itchFamily="2" charset="-122"/>
                          <a:cs typeface="Tahoma" pitchFamily="34" charset="0"/>
                        </a:rPr>
                        <a:t>Nise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itchFamily="2" charset="-122"/>
                          <a:cs typeface="Tahoma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itchFamily="2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 6</a:t>
                      </a:r>
                      <a:r>
                        <a:rPr kumimoji="0" 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Edition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601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Reference Book(s): 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 of Feedback Control Systems by Stefani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Shahian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Savant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Hostetter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Oxford Pakistan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Modern Control Engineering by Ogata Katsuhiko, Prentice Hall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1343025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ahoma" pitchFamily="34" charset="0"/>
                        </a:rPr>
                        <a:t>Feedback Control Systems by Phillip and Harbor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Edition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MODERN CONTROL SYSTEMS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  by RICHARD C DORF 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83086" y="6466114"/>
            <a:ext cx="2971800" cy="381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B1DFCDB5-CC1D-4195-9EBE-CD7C73629C32}" type="slidenum">
              <a:rPr lang="en-US" sz="1400" smtClean="0"/>
              <a:pPr algn="ctr" eaLnBrk="1" hangingPunct="1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150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C51317D-F549-0973-6474-1EC35DEAB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25011"/>
              </p:ext>
            </p:extLst>
          </p:nvPr>
        </p:nvGraphicFramePr>
        <p:xfrm>
          <a:off x="-76200" y="0"/>
          <a:ext cx="9207500" cy="6816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904528529"/>
                    </a:ext>
                  </a:extLst>
                </a:gridCol>
                <a:gridCol w="6097084">
                  <a:extLst>
                    <a:ext uri="{9D8B030D-6E8A-4147-A177-3AD203B41FA5}">
                      <a16:colId xmlns:a16="http://schemas.microsoft.com/office/drawing/2014/main" val="2767596900"/>
                    </a:ext>
                  </a:extLst>
                </a:gridCol>
                <a:gridCol w="1180449">
                  <a:extLst>
                    <a:ext uri="{9D8B030D-6E8A-4147-A177-3AD203B41FA5}">
                      <a16:colId xmlns:a16="http://schemas.microsoft.com/office/drawing/2014/main" val="1414369219"/>
                    </a:ext>
                  </a:extLst>
                </a:gridCol>
                <a:gridCol w="786967">
                  <a:extLst>
                    <a:ext uri="{9D8B030D-6E8A-4147-A177-3AD203B41FA5}">
                      <a16:colId xmlns:a16="http://schemas.microsoft.com/office/drawing/2014/main" val="2147852081"/>
                    </a:ext>
                  </a:extLst>
                </a:gridCol>
              </a:tblGrid>
              <a:tr h="8359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Course Learning Outcomes: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endParaRPr lang="en-PK" sz="1800" b="0" dirty="0"/>
                    </a:p>
                  </a:txBody>
                  <a:tcPr marL="76510" marR="76510" marT="38255" marB="38255"/>
                </a:tc>
                <a:tc>
                  <a:txBody>
                    <a:bodyPr/>
                    <a:lstStyle/>
                    <a:p>
                      <a:endParaRPr lang="en-PK" sz="1800" b="0"/>
                    </a:p>
                  </a:txBody>
                  <a:tcPr marL="76510" marR="76510" marT="38255" marB="38255"/>
                </a:tc>
                <a:tc>
                  <a:txBody>
                    <a:bodyPr/>
                    <a:lstStyle/>
                    <a:p>
                      <a:endParaRPr lang="en-PK" sz="1800" b="0"/>
                    </a:p>
                  </a:txBody>
                  <a:tcPr marL="76510" marR="76510" marT="38255" marB="38255"/>
                </a:tc>
                <a:extLst>
                  <a:ext uri="{0D108BD9-81ED-4DB2-BD59-A6C34878D82A}">
                    <a16:rowId xmlns:a16="http://schemas.microsoft.com/office/drawing/2014/main" val="1593985429"/>
                  </a:ext>
                </a:extLst>
              </a:tr>
              <a:tr h="9709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CLO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Description</a:t>
                      </a:r>
                      <a:endParaRPr lang="en-PK" sz="1800" b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After the completion of the course the students will be able to: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BT Level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effectLst/>
                        </a:rPr>
                        <a:t>PLOs</a:t>
                      </a:r>
                      <a:endParaRPr lang="en-PK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4201469810"/>
                  </a:ext>
                </a:extLst>
              </a:tr>
              <a:tr h="8359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1.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Find dynamic model of basic mechanical and electrical systems, and convert these models into transfer functions and state space form 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C2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1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132365968"/>
                  </a:ext>
                </a:extLst>
              </a:tr>
              <a:tr h="55170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2.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Analyze systems for stability, steady state and transient response.    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C4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2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2775411642"/>
                  </a:ext>
                </a:extLst>
              </a:tr>
              <a:tr h="8359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3.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Design compensators/controllers using root locus, poles placement and frequency response methods to achieve desired performance from systems. 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C5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3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2864889535"/>
                  </a:ext>
                </a:extLst>
              </a:tr>
              <a:tr h="55170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4.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Analyze and interpret experimental data acquired during conduct of control system experiments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P4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4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1238602284"/>
                  </a:ext>
                </a:extLst>
              </a:tr>
              <a:tr h="55170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solidFill>
                            <a:srgbClr val="C00000"/>
                          </a:solidFill>
                          <a:effectLst/>
                        </a:rPr>
                        <a:t>5.</a:t>
                      </a:r>
                      <a:endParaRPr lang="en-PK" sz="1800" b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Use MATLAB Control Systems toolbox and/or LabVIEW to design, analyze and implement controllers 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P4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5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1994906421"/>
                  </a:ext>
                </a:extLst>
              </a:tr>
              <a:tr h="55170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solidFill>
                            <a:srgbClr val="C00000"/>
                          </a:solidFill>
                          <a:effectLst/>
                        </a:rPr>
                        <a:t>6.</a:t>
                      </a:r>
                      <a:endParaRPr lang="en-PK" sz="1800" b="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Exhibit good professional and ethical behavior while adhering to lab safety rules.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A3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8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453945834"/>
                  </a:ext>
                </a:extLst>
              </a:tr>
              <a:tr h="55170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7.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Function effectively both individually and as a member of a team 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>
                          <a:effectLst/>
                        </a:rPr>
                        <a:t>A3</a:t>
                      </a:r>
                      <a:endParaRPr lang="en-PK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effectLst/>
                        </a:rPr>
                        <a:t>9</a:t>
                      </a:r>
                      <a:endParaRPr lang="en-PK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382" marR="57382" marT="0" marB="0"/>
                </a:tc>
                <a:extLst>
                  <a:ext uri="{0D108BD9-81ED-4DB2-BD59-A6C34878D82A}">
                    <a16:rowId xmlns:a16="http://schemas.microsoft.com/office/drawing/2014/main" val="298316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24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7B08E9-AAF2-3A6B-4368-CC456146D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08184"/>
              </p:ext>
            </p:extLst>
          </p:nvPr>
        </p:nvGraphicFramePr>
        <p:xfrm>
          <a:off x="0" y="1066800"/>
          <a:ext cx="9143997" cy="43181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9035">
                  <a:extLst>
                    <a:ext uri="{9D8B030D-6E8A-4147-A177-3AD203B41FA5}">
                      <a16:colId xmlns:a16="http://schemas.microsoft.com/office/drawing/2014/main" val="3699206533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719280755"/>
                    </a:ext>
                  </a:extLst>
                </a:gridCol>
                <a:gridCol w="867103">
                  <a:extLst>
                    <a:ext uri="{9D8B030D-6E8A-4147-A177-3AD203B41FA5}">
                      <a16:colId xmlns:a16="http://schemas.microsoft.com/office/drawing/2014/main" val="950469283"/>
                    </a:ext>
                  </a:extLst>
                </a:gridCol>
                <a:gridCol w="709448">
                  <a:extLst>
                    <a:ext uri="{9D8B030D-6E8A-4147-A177-3AD203B41FA5}">
                      <a16:colId xmlns:a16="http://schemas.microsoft.com/office/drawing/2014/main" val="2673934138"/>
                    </a:ext>
                  </a:extLst>
                </a:gridCol>
                <a:gridCol w="709448">
                  <a:extLst>
                    <a:ext uri="{9D8B030D-6E8A-4147-A177-3AD203B41FA5}">
                      <a16:colId xmlns:a16="http://schemas.microsoft.com/office/drawing/2014/main" val="1503537094"/>
                    </a:ext>
                  </a:extLst>
                </a:gridCol>
                <a:gridCol w="630621">
                  <a:extLst>
                    <a:ext uri="{9D8B030D-6E8A-4147-A177-3AD203B41FA5}">
                      <a16:colId xmlns:a16="http://schemas.microsoft.com/office/drawing/2014/main" val="1357245802"/>
                    </a:ext>
                  </a:extLst>
                </a:gridCol>
                <a:gridCol w="630621">
                  <a:extLst>
                    <a:ext uri="{9D8B030D-6E8A-4147-A177-3AD203B41FA5}">
                      <a16:colId xmlns:a16="http://schemas.microsoft.com/office/drawing/2014/main" val="2834246253"/>
                    </a:ext>
                  </a:extLst>
                </a:gridCol>
                <a:gridCol w="709445">
                  <a:extLst>
                    <a:ext uri="{9D8B030D-6E8A-4147-A177-3AD203B41FA5}">
                      <a16:colId xmlns:a16="http://schemas.microsoft.com/office/drawing/2014/main" val="1540671127"/>
                    </a:ext>
                  </a:extLst>
                </a:gridCol>
              </a:tblGrid>
              <a:tr h="802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Assessment Modules, Weightages, and Mapping to CLOs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1294"/>
                  </a:ext>
                </a:extLst>
              </a:tr>
              <a:tr h="80295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K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93775"/>
                  </a:ext>
                </a:extLst>
              </a:tr>
              <a:tr h="821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Assessments/CLOs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CLO1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CLO2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CLO3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CLO4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CLO5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CLO6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CLO7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7441598"/>
                  </a:ext>
                </a:extLst>
              </a:tr>
              <a:tr h="3984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Quizzes: 14% of the theory part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3171643"/>
                  </a:ext>
                </a:extLst>
              </a:tr>
              <a:tr h="3984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Assignments: 6% of the theory part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185045"/>
                  </a:ext>
                </a:extLst>
              </a:tr>
              <a:tr h="3984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MSE: 30% of the theory part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478958"/>
                  </a:ext>
                </a:extLst>
              </a:tr>
              <a:tr h="34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</a:rPr>
                        <a:t>Labs:25% of the course</a:t>
                      </a:r>
                      <a:endParaRPr lang="en-PK" sz="18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9426364"/>
                  </a:ext>
                </a:extLst>
              </a:tr>
              <a:tr h="3984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End Semester Exam:50% of theory part</a:t>
                      </a:r>
                      <a:endParaRPr lang="en-PK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PK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PK" sz="18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96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52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B4E73-111B-94F2-5EE6-7B0E59ECF689}"/>
              </a:ext>
            </a:extLst>
          </p:cNvPr>
          <p:cNvSpPr txBox="1"/>
          <p:nvPr/>
        </p:nvSpPr>
        <p:spPr>
          <a:xfrm>
            <a:off x="2971800" y="2971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Palatino Linotype" panose="02040502050505030304" pitchFamily="18" charset="0"/>
              </a:rPr>
              <a:t>Enrollment Code :712389504</a:t>
            </a:r>
          </a:p>
        </p:txBody>
      </p:sp>
    </p:spTree>
    <p:extLst>
      <p:ext uri="{BB962C8B-B14F-4D97-AF65-F5344CB8AC3E}">
        <p14:creationId xmlns:p14="http://schemas.microsoft.com/office/powerpoint/2010/main" val="318105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21DD22A-362D-0242-9268-3BC8B388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8514-0EEB-504D-92D0-D9349435816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97F306D-E747-1C45-A743-8C19F541E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What do these two have in common?</a:t>
            </a:r>
          </a:p>
        </p:txBody>
      </p:sp>
      <p:sp>
        <p:nvSpPr>
          <p:cNvPr id="195588" name="Rectangle 4">
            <a:extLst>
              <a:ext uri="{FF2B5EF4-FFF2-40B4-BE49-F238E27FC236}">
                <a16:creationId xmlns:a16="http://schemas.microsoft.com/office/drawing/2014/main" id="{F7B7225B-74C9-D444-BE44-A78077D9F3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89037"/>
            <a:ext cx="4038600" cy="4525963"/>
          </a:xfrm>
        </p:spPr>
        <p:txBody>
          <a:bodyPr/>
          <a:lstStyle/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	       Tornado</a:t>
            </a:r>
          </a:p>
        </p:txBody>
      </p:sp>
      <p:pic>
        <p:nvPicPr>
          <p:cNvPr id="195591" name="Picture 7" descr="tornado">
            <a:extLst>
              <a:ext uri="{FF2B5EF4-FFF2-40B4-BE49-F238E27FC236}">
                <a16:creationId xmlns:a16="http://schemas.microsoft.com/office/drawing/2014/main" id="{26E2FFB4-54E7-3A43-8601-08B51963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4038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93" name="Picture 9" descr="777">
            <a:extLst>
              <a:ext uri="{FF2B5EF4-FFF2-40B4-BE49-F238E27FC236}">
                <a16:creationId xmlns:a16="http://schemas.microsoft.com/office/drawing/2014/main" id="{8597624B-D8AF-F148-907A-D5FDCD71D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81087"/>
            <a:ext cx="2209800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97" name="Picture 13" descr="boeing-business-jet4">
            <a:hlinkClick r:id="rId4"/>
            <a:extLst>
              <a:ext uri="{FF2B5EF4-FFF2-40B4-BE49-F238E27FC236}">
                <a16:creationId xmlns:a16="http://schemas.microsoft.com/office/drawing/2014/main" id="{6D128267-7B95-AF4E-B6AC-3CCF8F91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2057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599" name="Text Box 15">
            <a:extLst>
              <a:ext uri="{FF2B5EF4-FFF2-40B4-BE49-F238E27FC236}">
                <a16:creationId xmlns:a16="http://schemas.microsoft.com/office/drawing/2014/main" id="{E3F9A5D8-C8BF-0D49-B661-CA2BB04B97FE}"/>
              </a:ext>
            </a:extLst>
          </p:cNvPr>
          <p:cNvSpPr txBox="1">
            <a:spLocks noGrp="1" noChangeArrowheads="1"/>
          </p:cNvSpPr>
          <p:nvPr>
            <p:ph type="body" sz="half" idx="2"/>
          </p:nvPr>
        </p:nvSpPr>
        <p:spPr>
          <a:xfrm>
            <a:off x="4648200" y="1265237"/>
            <a:ext cx="4038600" cy="452596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endParaRPr lang="en-US" altLang="en-US" sz="1600" b="0" dirty="0"/>
          </a:p>
          <a:p>
            <a:pPr>
              <a:spcBef>
                <a:spcPct val="0"/>
              </a:spcBef>
            </a:pPr>
            <a:r>
              <a:rPr lang="en-US" altLang="en-US" sz="1600" b="0" dirty="0"/>
              <a:t>                      </a:t>
            </a:r>
            <a:r>
              <a:rPr lang="en-US" altLang="en-US" sz="1600" dirty="0"/>
              <a:t>Boeing 777</a:t>
            </a:r>
          </a:p>
        </p:txBody>
      </p:sp>
      <p:sp>
        <p:nvSpPr>
          <p:cNvPr id="195601" name="Text Box 17">
            <a:extLst>
              <a:ext uri="{FF2B5EF4-FFF2-40B4-BE49-F238E27FC236}">
                <a16:creationId xmlns:a16="http://schemas.microsoft.com/office/drawing/2014/main" id="{167FFC3C-9358-0D4E-9704-DF80D7F7C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3565525"/>
            <a:ext cx="7464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sz="2000" dirty="0"/>
              <a:t>Highly nonlinear, complicated dynamics!</a:t>
            </a:r>
          </a:p>
          <a:p>
            <a:pPr>
              <a:buFontTx/>
              <a:buChar char="•"/>
            </a:pPr>
            <a:r>
              <a:rPr lang="en-US" altLang="en-US" sz="2000" dirty="0"/>
              <a:t> Both are capable of transporting goods and people over long distances</a:t>
            </a:r>
          </a:p>
        </p:txBody>
      </p:sp>
      <p:sp>
        <p:nvSpPr>
          <p:cNvPr id="195602" name="Text Box 18">
            <a:extLst>
              <a:ext uri="{FF2B5EF4-FFF2-40B4-BE49-F238E27FC236}">
                <a16:creationId xmlns:a16="http://schemas.microsoft.com/office/drawing/2014/main" id="{86AE5F20-7E97-BE4C-9086-8DF22047B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343400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BUT</a:t>
            </a:r>
          </a:p>
        </p:txBody>
      </p:sp>
      <p:sp>
        <p:nvSpPr>
          <p:cNvPr id="195603" name="Text Box 19">
            <a:extLst>
              <a:ext uri="{FF2B5EF4-FFF2-40B4-BE49-F238E27FC236}">
                <a16:creationId xmlns:a16="http://schemas.microsoft.com/office/drawing/2014/main" id="{1FFEFB02-8ED4-F540-BA33-0EC8CDF6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4838700"/>
            <a:ext cx="57753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/>
              <a:t> One is controlled, and the other is not.</a:t>
            </a:r>
          </a:p>
          <a:p>
            <a:pPr>
              <a:buFontTx/>
              <a:buChar char="•"/>
            </a:pPr>
            <a:r>
              <a:rPr lang="en-US" altLang="en-US"/>
              <a:t> Control is “the hidden technology that you meet every day”</a:t>
            </a:r>
          </a:p>
          <a:p>
            <a:pPr>
              <a:buFontTx/>
              <a:buChar char="•"/>
            </a:pPr>
            <a:r>
              <a:rPr lang="en-US" altLang="en-US"/>
              <a:t> It heavily relies on the notion of “feedback”</a:t>
            </a:r>
          </a:p>
        </p:txBody>
      </p:sp>
    </p:spTree>
    <p:extLst>
      <p:ext uri="{BB962C8B-B14F-4D97-AF65-F5344CB8AC3E}">
        <p14:creationId xmlns:p14="http://schemas.microsoft.com/office/powerpoint/2010/main" val="38282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01" grpId="0"/>
      <p:bldP spid="195602" grpId="0"/>
      <p:bldP spid="1956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38545" y="1408093"/>
            <a:ext cx="8991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indent="-381000" algn="just">
              <a:spcBef>
                <a:spcPct val="50000"/>
              </a:spcBef>
              <a:buClr>
                <a:srgbClr val="0000FF"/>
              </a:buClr>
              <a:defRPr/>
            </a:pPr>
            <a:r>
              <a:rPr lang="en-GB" sz="2800" dirty="0">
                <a:latin typeface="+mj-lt"/>
              </a:rPr>
              <a:t>   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ヒラギノ角ゴ Pro W3" pitchFamily="-84" charset="-128"/>
                <a:cs typeface="Times New Roman" pitchFamily="18" charset="0"/>
              </a:rPr>
              <a:t>Control</a:t>
            </a:r>
            <a:r>
              <a:rPr lang="en-US" sz="2800" dirty="0">
                <a:ea typeface="ヒラギノ角ゴ Pro W3" pitchFamily="-84" charset="-128"/>
                <a:cs typeface="Times New Roman" pitchFamily="18" charset="0"/>
              </a:rPr>
              <a:t> is the process of making a system variable adhere to a particular value, called the reference value.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01650" y="3286125"/>
            <a:ext cx="2128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800080"/>
                </a:solidFill>
                <a:latin typeface="+mj-lt"/>
              </a:rPr>
              <a:t>Traffic Lights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682875" y="3895725"/>
            <a:ext cx="822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33CC33"/>
                </a:solidFill>
                <a:latin typeface="+mj-lt"/>
              </a:rPr>
              <a:t>Lifts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303963" y="3209925"/>
            <a:ext cx="1782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CC9900"/>
                </a:solidFill>
                <a:latin typeface="+mj-lt"/>
              </a:rPr>
              <a:t>Microwave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997325" y="5038725"/>
            <a:ext cx="38512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3366CC"/>
                </a:solidFill>
                <a:latin typeface="+mj-lt"/>
              </a:rPr>
              <a:t>Air Conditioning Systems</a:t>
            </a: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3060700" y="6029325"/>
            <a:ext cx="2816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9933FF"/>
                </a:solidFill>
                <a:latin typeface="+mj-lt"/>
              </a:rPr>
              <a:t>Theme Park Rides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5530850" y="4038600"/>
            <a:ext cx="26479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6600FF"/>
                </a:solidFill>
                <a:latin typeface="+mj-lt"/>
              </a:rPr>
              <a:t>Automatic Doors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028700" y="4495800"/>
            <a:ext cx="22875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>
                <a:solidFill>
                  <a:srgbClr val="666699"/>
                </a:solidFill>
                <a:latin typeface="+mj-lt"/>
              </a:rPr>
              <a:t>Burglar Alarm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3454400" y="3276600"/>
            <a:ext cx="2405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i="1" dirty="0">
                <a:solidFill>
                  <a:srgbClr val="CC3300"/>
                </a:solidFill>
                <a:latin typeface="+mj-lt"/>
              </a:rPr>
              <a:t>Train Networks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6959600" y="5791200"/>
            <a:ext cx="12715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i="1">
                <a:solidFill>
                  <a:srgbClr val="9900FF"/>
                </a:solidFill>
                <a:latin typeface="+mj-lt"/>
              </a:rPr>
              <a:t>Robots 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73038" y="358775"/>
            <a:ext cx="56864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4000" b="1" dirty="0">
                <a:solidFill>
                  <a:srgbClr val="C00000"/>
                </a:solidFill>
                <a:latin typeface="+mj-lt"/>
              </a:rPr>
              <a:t>What is a Control System?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465138" y="5343525"/>
            <a:ext cx="2346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800" i="1" dirty="0">
                <a:solidFill>
                  <a:srgbClr val="FF3399"/>
                </a:solidFill>
                <a:latin typeface="+mj-lt"/>
              </a:rPr>
              <a:t>Security Lights</a:t>
            </a:r>
          </a:p>
        </p:txBody>
      </p:sp>
    </p:spTree>
    <p:extLst>
      <p:ext uri="{BB962C8B-B14F-4D97-AF65-F5344CB8AC3E}">
        <p14:creationId xmlns:p14="http://schemas.microsoft.com/office/powerpoint/2010/main" val="18618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60B2D5A2-8F64-0744-9320-305D8B45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22F86-F902-E640-9A73-8594AB7BF3C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7874" name="AutoShape 2">
            <a:extLst>
              <a:ext uri="{FF2B5EF4-FFF2-40B4-BE49-F238E27FC236}">
                <a16:creationId xmlns:a16="http://schemas.microsoft.com/office/drawing/2014/main" id="{791471C8-A961-CE40-B43F-392E8A8816F3}"/>
              </a:ext>
            </a:extLst>
          </p:cNvPr>
          <p:cNvSpPr>
            <a:spLocks noChangeArrowheads="1"/>
          </p:cNvSpPr>
          <p:nvPr/>
        </p:nvSpPr>
        <p:spPr bwMode="auto">
          <a:xfrm rot="11071894">
            <a:off x="304800" y="838200"/>
            <a:ext cx="8610600" cy="6019800"/>
          </a:xfrm>
          <a:custGeom>
            <a:avLst/>
            <a:gdLst>
              <a:gd name="G0" fmla="+- 1527089 0 0"/>
              <a:gd name="G1" fmla="+- 7360480 0 0"/>
              <a:gd name="G2" fmla="+- 1527089 0 7360480"/>
              <a:gd name="G3" fmla="+- 10800 0 0"/>
              <a:gd name="G4" fmla="+- 0 0 152708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2411 0 0"/>
              <a:gd name="G9" fmla="+- 0 0 7360480"/>
              <a:gd name="G10" fmla="+- 2411 0 2700"/>
              <a:gd name="G11" fmla="cos G10 1527089"/>
              <a:gd name="G12" fmla="sin G10 1527089"/>
              <a:gd name="G13" fmla="cos 13500 1527089"/>
              <a:gd name="G14" fmla="sin 13500 1527089"/>
              <a:gd name="G15" fmla="+- G11 10800 0"/>
              <a:gd name="G16" fmla="+- G12 10800 0"/>
              <a:gd name="G17" fmla="+- G13 10800 0"/>
              <a:gd name="G18" fmla="+- G14 10800 0"/>
              <a:gd name="G19" fmla="*/ 2411 1 2"/>
              <a:gd name="G20" fmla="+- G19 5400 0"/>
              <a:gd name="G21" fmla="cos G20 1527089"/>
              <a:gd name="G22" fmla="sin G20 1527089"/>
              <a:gd name="G23" fmla="+- G21 10800 0"/>
              <a:gd name="G24" fmla="+- G12 G23 G22"/>
              <a:gd name="G25" fmla="+- G22 G23 G11"/>
              <a:gd name="G26" fmla="cos 10800 1527089"/>
              <a:gd name="G27" fmla="sin 10800 1527089"/>
              <a:gd name="G28" fmla="cos 2411 1527089"/>
              <a:gd name="G29" fmla="sin 2411 152708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7360480"/>
              <a:gd name="G36" fmla="sin G34 7360480"/>
              <a:gd name="G37" fmla="+/ 7360480 152708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2411 G39"/>
              <a:gd name="G43" fmla="sin 241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20 w 21600"/>
              <a:gd name="T5" fmla="*/ 800 h 21600"/>
              <a:gd name="T6" fmla="*/ 8292 w 21600"/>
              <a:gd name="T7" fmla="*/ 16911 h 21600"/>
              <a:gd name="T8" fmla="*/ 9889 w 21600"/>
              <a:gd name="T9" fmla="*/ 8567 h 21600"/>
              <a:gd name="T10" fmla="*/ 23198 w 21600"/>
              <a:gd name="T11" fmla="*/ 16140 h 21600"/>
              <a:gd name="T12" fmla="*/ 14139 w 21600"/>
              <a:gd name="T13" fmla="*/ 19746 h 21600"/>
              <a:gd name="T14" fmla="*/ 10534 w 21600"/>
              <a:gd name="T15" fmla="*/ 10685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3014" y="11753"/>
                </a:moveTo>
                <a:cubicBezTo>
                  <a:pt x="13144" y="11452"/>
                  <a:pt x="13211" y="11127"/>
                  <a:pt x="13211" y="10800"/>
                </a:cubicBezTo>
                <a:cubicBezTo>
                  <a:pt x="13211" y="9468"/>
                  <a:pt x="12131" y="8389"/>
                  <a:pt x="10800" y="8389"/>
                </a:cubicBezTo>
                <a:cubicBezTo>
                  <a:pt x="9468" y="8389"/>
                  <a:pt x="8389" y="9468"/>
                  <a:pt x="8389" y="10800"/>
                </a:cubicBezTo>
                <a:cubicBezTo>
                  <a:pt x="8389" y="11778"/>
                  <a:pt x="8979" y="12659"/>
                  <a:pt x="9884" y="13030"/>
                </a:cubicBezTo>
                <a:lnTo>
                  <a:pt x="6699" y="20791"/>
                </a:lnTo>
                <a:cubicBezTo>
                  <a:pt x="2646" y="19128"/>
                  <a:pt x="0" y="15181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2269"/>
                  <a:pt x="21300" y="13722"/>
                  <a:pt x="20719" y="15072"/>
                </a:cubicBezTo>
                <a:lnTo>
                  <a:pt x="23198" y="16140"/>
                </a:lnTo>
                <a:lnTo>
                  <a:pt x="14139" y="19746"/>
                </a:lnTo>
                <a:lnTo>
                  <a:pt x="10534" y="10685"/>
                </a:lnTo>
                <a:lnTo>
                  <a:pt x="13014" y="11753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en-US" altLang="en-US" sz="2400"/>
          </a:p>
        </p:txBody>
      </p:sp>
      <p:sp>
        <p:nvSpPr>
          <p:cNvPr id="207875" name="Text Box 3">
            <a:extLst>
              <a:ext uri="{FF2B5EF4-FFF2-40B4-BE49-F238E27FC236}">
                <a16:creationId xmlns:a16="http://schemas.microsoft.com/office/drawing/2014/main" id="{55EF8308-2294-0849-AE56-DD0EA4A1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2819400"/>
            <a:ext cx="103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Brakes</a:t>
            </a: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1FEE5C2B-4C3B-274E-BE18-D8BBAEB46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114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Airbags</a:t>
            </a:r>
          </a:p>
        </p:txBody>
      </p:sp>
      <p:sp>
        <p:nvSpPr>
          <p:cNvPr id="207877" name="Text Box 5">
            <a:extLst>
              <a:ext uri="{FF2B5EF4-FFF2-40B4-BE49-F238E27FC236}">
                <a16:creationId xmlns:a16="http://schemas.microsoft.com/office/drawing/2014/main" id="{DCAAC96E-B995-5A42-99D4-A8A3F4A92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1054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Seatbelts</a:t>
            </a:r>
          </a:p>
        </p:txBody>
      </p:sp>
      <p:sp>
        <p:nvSpPr>
          <p:cNvPr id="207878" name="Text Box 6">
            <a:extLst>
              <a:ext uri="{FF2B5EF4-FFF2-40B4-BE49-F238E27FC236}">
                <a16:creationId xmlns:a16="http://schemas.microsoft.com/office/drawing/2014/main" id="{233767F7-A45E-C440-A0CD-77C6F55E9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819400"/>
            <a:ext cx="1116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Mirrors</a:t>
            </a:r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1028B3C0-1A25-8846-84FB-999A31066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8194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Wipers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405CC744-C949-F542-B31E-104725BD9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038600"/>
            <a:ext cx="1503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Headlights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07CD90FB-4A78-FA4C-B5E8-00BAA767A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38400"/>
            <a:ext cx="1198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Steering</a:t>
            </a:r>
          </a:p>
        </p:txBody>
      </p:sp>
      <p:sp>
        <p:nvSpPr>
          <p:cNvPr id="207882" name="Text Box 10">
            <a:extLst>
              <a:ext uri="{FF2B5EF4-FFF2-40B4-BE49-F238E27FC236}">
                <a16:creationId xmlns:a16="http://schemas.microsoft.com/office/drawing/2014/main" id="{39A72EBE-6CA3-E84F-8327-E81905698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429000"/>
            <a:ext cx="7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GPS</a:t>
            </a:r>
          </a:p>
        </p:txBody>
      </p:sp>
      <p:sp>
        <p:nvSpPr>
          <p:cNvPr id="207883" name="Text Box 11">
            <a:extLst>
              <a:ext uri="{FF2B5EF4-FFF2-40B4-BE49-F238E27FC236}">
                <a16:creationId xmlns:a16="http://schemas.microsoft.com/office/drawing/2014/main" id="{976B9D1F-30FB-BB47-84BE-84391D070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5052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Radio</a:t>
            </a:r>
          </a:p>
        </p:txBody>
      </p:sp>
      <p:sp>
        <p:nvSpPr>
          <p:cNvPr id="207884" name="Text Box 12">
            <a:extLst>
              <a:ext uri="{FF2B5EF4-FFF2-40B4-BE49-F238E27FC236}">
                <a16:creationId xmlns:a16="http://schemas.microsoft.com/office/drawing/2014/main" id="{519F832A-8BA9-B74D-AC98-F9760452C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116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Shifting</a:t>
            </a:r>
          </a:p>
        </p:txBody>
      </p:sp>
      <p:sp>
        <p:nvSpPr>
          <p:cNvPr id="207885" name="Text Box 13">
            <a:extLst>
              <a:ext uri="{FF2B5EF4-FFF2-40B4-BE49-F238E27FC236}">
                <a16:creationId xmlns:a16="http://schemas.microsoft.com/office/drawing/2014/main" id="{06EAD24F-4FE7-2D42-BD3F-4A2D85CE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0"/>
            <a:ext cx="215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Traction control</a:t>
            </a:r>
          </a:p>
        </p:txBody>
      </p:sp>
      <p:sp>
        <p:nvSpPr>
          <p:cNvPr id="207886" name="Text Box 14">
            <a:extLst>
              <a:ext uri="{FF2B5EF4-FFF2-40B4-BE49-F238E27FC236}">
                <a16:creationId xmlns:a16="http://schemas.microsoft.com/office/drawing/2014/main" id="{9704BC04-FDA9-6348-8C92-513CFAAB9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3" y="2819400"/>
            <a:ext cx="1335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Anti-skid</a:t>
            </a:r>
          </a:p>
        </p:txBody>
      </p:sp>
      <p:pic>
        <p:nvPicPr>
          <p:cNvPr id="207887" name="Picture 15">
            <a:extLst>
              <a:ext uri="{FF2B5EF4-FFF2-40B4-BE49-F238E27FC236}">
                <a16:creationId xmlns:a16="http://schemas.microsoft.com/office/drawing/2014/main" id="{E3886C77-D2C3-9D48-B156-1B54A207DFE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48768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88" name="Text Box 16">
            <a:extLst>
              <a:ext uri="{FF2B5EF4-FFF2-40B4-BE49-F238E27FC236}">
                <a16:creationId xmlns:a16="http://schemas.microsoft.com/office/drawing/2014/main" id="{12839F0B-F655-6343-9CED-1148BC628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2455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Electronic ignition</a:t>
            </a:r>
          </a:p>
        </p:txBody>
      </p:sp>
      <p:sp>
        <p:nvSpPr>
          <p:cNvPr id="207889" name="Text Box 17">
            <a:extLst>
              <a:ext uri="{FF2B5EF4-FFF2-40B4-BE49-F238E27FC236}">
                <a16:creationId xmlns:a16="http://schemas.microsoft.com/office/drawing/2014/main" id="{C271FE60-F5C6-1145-8655-A5B3A1F21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953000"/>
            <a:ext cx="312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Electronic fuel injection</a:t>
            </a:r>
          </a:p>
        </p:txBody>
      </p:sp>
      <p:sp>
        <p:nvSpPr>
          <p:cNvPr id="207890" name="Text Box 18">
            <a:extLst>
              <a:ext uri="{FF2B5EF4-FFF2-40B4-BE49-F238E27FC236}">
                <a16:creationId xmlns:a16="http://schemas.microsoft.com/office/drawing/2014/main" id="{1E1088E7-7A98-C640-BFB5-B20A4007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4572000"/>
            <a:ext cx="267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Temperature control</a:t>
            </a:r>
          </a:p>
        </p:txBody>
      </p:sp>
      <p:sp>
        <p:nvSpPr>
          <p:cNvPr id="207891" name="Text Box 19">
            <a:extLst>
              <a:ext uri="{FF2B5EF4-FFF2-40B4-BE49-F238E27FC236}">
                <a16:creationId xmlns:a16="http://schemas.microsoft.com/office/drawing/2014/main" id="{46F5D0E3-422A-004B-B3FA-DAD83F12E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352800"/>
            <a:ext cx="191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Cruise control</a:t>
            </a:r>
          </a:p>
        </p:txBody>
      </p:sp>
      <p:sp>
        <p:nvSpPr>
          <p:cNvPr id="207892" name="Text Box 20">
            <a:extLst>
              <a:ext uri="{FF2B5EF4-FFF2-40B4-BE49-F238E27FC236}">
                <a16:creationId xmlns:a16="http://schemas.microsoft.com/office/drawing/2014/main" id="{32215130-B3C9-9C45-8FB8-82E3379DA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5626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Bumpers</a:t>
            </a:r>
          </a:p>
        </p:txBody>
      </p:sp>
      <p:sp>
        <p:nvSpPr>
          <p:cNvPr id="207893" name="Text Box 21">
            <a:extLst>
              <a:ext uri="{FF2B5EF4-FFF2-40B4-BE49-F238E27FC236}">
                <a16:creationId xmlns:a16="http://schemas.microsoft.com/office/drawing/2014/main" id="{2FD8B3FE-B302-D545-87CF-6C9C32C05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486400"/>
            <a:ext cx="114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Fenders</a:t>
            </a:r>
          </a:p>
        </p:txBody>
      </p:sp>
      <p:sp>
        <p:nvSpPr>
          <p:cNvPr id="207894" name="Text Box 22">
            <a:extLst>
              <a:ext uri="{FF2B5EF4-FFF2-40B4-BE49-F238E27FC236}">
                <a16:creationId xmlns:a16="http://schemas.microsoft.com/office/drawing/2014/main" id="{AA7EF0CF-0417-1040-8C28-C0ED9C3F2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943600"/>
            <a:ext cx="271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Suspension (control)</a:t>
            </a:r>
          </a:p>
        </p:txBody>
      </p:sp>
      <p:sp>
        <p:nvSpPr>
          <p:cNvPr id="207895" name="Text Box 23">
            <a:extLst>
              <a:ext uri="{FF2B5EF4-FFF2-40B4-BE49-F238E27FC236}">
                <a16:creationId xmlns:a16="http://schemas.microsoft.com/office/drawing/2014/main" id="{8C0F3B1C-AFA3-324B-888C-6E154E07E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13" y="4572000"/>
            <a:ext cx="827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66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Seats</a:t>
            </a:r>
          </a:p>
        </p:txBody>
      </p:sp>
      <p:grpSp>
        <p:nvGrpSpPr>
          <p:cNvPr id="207896" name="Group 24">
            <a:extLst>
              <a:ext uri="{FF2B5EF4-FFF2-40B4-BE49-F238E27FC236}">
                <a16:creationId xmlns:a16="http://schemas.microsoft.com/office/drawing/2014/main" id="{C9B111F7-1BED-1B4A-8729-3C6FCA05E84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495800"/>
            <a:ext cx="1371600" cy="1676400"/>
            <a:chOff x="2661" y="2785"/>
            <a:chExt cx="871" cy="1106"/>
          </a:xfrm>
        </p:grpSpPr>
        <p:sp>
          <p:nvSpPr>
            <p:cNvPr id="207897" name="Freeform 25">
              <a:extLst>
                <a:ext uri="{FF2B5EF4-FFF2-40B4-BE49-F238E27FC236}">
                  <a16:creationId xmlns:a16="http://schemas.microsoft.com/office/drawing/2014/main" id="{423B88C5-F58A-1445-9BDB-2E85EB09DC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07" y="3753"/>
              <a:ext cx="280" cy="137"/>
            </a:xfrm>
            <a:custGeom>
              <a:avLst/>
              <a:gdLst>
                <a:gd name="T0" fmla="*/ 101 w 559"/>
                <a:gd name="T1" fmla="*/ 0 h 272"/>
                <a:gd name="T2" fmla="*/ 0 w 559"/>
                <a:gd name="T3" fmla="*/ 265 h 272"/>
                <a:gd name="T4" fmla="*/ 410 w 559"/>
                <a:gd name="T5" fmla="*/ 272 h 272"/>
                <a:gd name="T6" fmla="*/ 559 w 559"/>
                <a:gd name="T7" fmla="*/ 29 h 272"/>
                <a:gd name="T8" fmla="*/ 101 w 5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272">
                  <a:moveTo>
                    <a:pt x="101" y="0"/>
                  </a:moveTo>
                  <a:lnTo>
                    <a:pt x="0" y="265"/>
                  </a:lnTo>
                  <a:lnTo>
                    <a:pt x="410" y="272"/>
                  </a:lnTo>
                  <a:lnTo>
                    <a:pt x="559" y="2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98" name="Freeform 26">
              <a:extLst>
                <a:ext uri="{FF2B5EF4-FFF2-40B4-BE49-F238E27FC236}">
                  <a16:creationId xmlns:a16="http://schemas.microsoft.com/office/drawing/2014/main" id="{1303E954-52F3-8542-B233-1A83051652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3" y="2791"/>
              <a:ext cx="533" cy="1089"/>
            </a:xfrm>
            <a:custGeom>
              <a:avLst/>
              <a:gdLst>
                <a:gd name="T0" fmla="*/ 0 w 1065"/>
                <a:gd name="T1" fmla="*/ 12 h 2178"/>
                <a:gd name="T2" fmla="*/ 0 w 1065"/>
                <a:gd name="T3" fmla="*/ 2178 h 2178"/>
                <a:gd name="T4" fmla="*/ 519 w 1065"/>
                <a:gd name="T5" fmla="*/ 2178 h 2178"/>
                <a:gd name="T6" fmla="*/ 613 w 1065"/>
                <a:gd name="T7" fmla="*/ 1997 h 2178"/>
                <a:gd name="T8" fmla="*/ 621 w 1065"/>
                <a:gd name="T9" fmla="*/ 759 h 2178"/>
                <a:gd name="T10" fmla="*/ 1065 w 1065"/>
                <a:gd name="T11" fmla="*/ 0 h 2178"/>
                <a:gd name="T12" fmla="*/ 0 w 1065"/>
                <a:gd name="T13" fmla="*/ 12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5" h="2178">
                  <a:moveTo>
                    <a:pt x="0" y="12"/>
                  </a:moveTo>
                  <a:lnTo>
                    <a:pt x="0" y="2178"/>
                  </a:lnTo>
                  <a:lnTo>
                    <a:pt x="519" y="2178"/>
                  </a:lnTo>
                  <a:lnTo>
                    <a:pt x="613" y="1997"/>
                  </a:lnTo>
                  <a:lnTo>
                    <a:pt x="621" y="759"/>
                  </a:lnTo>
                  <a:lnTo>
                    <a:pt x="106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99" name="Freeform 27">
              <a:extLst>
                <a:ext uri="{FF2B5EF4-FFF2-40B4-BE49-F238E27FC236}">
                  <a16:creationId xmlns:a16="http://schemas.microsoft.com/office/drawing/2014/main" id="{56A1DB13-DBD5-274B-9107-0296CE2984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" y="2785"/>
              <a:ext cx="376" cy="904"/>
            </a:xfrm>
            <a:custGeom>
              <a:avLst/>
              <a:gdLst>
                <a:gd name="T0" fmla="*/ 80 w 752"/>
                <a:gd name="T1" fmla="*/ 12 h 1807"/>
                <a:gd name="T2" fmla="*/ 0 w 752"/>
                <a:gd name="T3" fmla="*/ 195 h 1807"/>
                <a:gd name="T4" fmla="*/ 253 w 752"/>
                <a:gd name="T5" fmla="*/ 1807 h 1807"/>
                <a:gd name="T6" fmla="*/ 339 w 752"/>
                <a:gd name="T7" fmla="*/ 1740 h 1807"/>
                <a:gd name="T8" fmla="*/ 341 w 752"/>
                <a:gd name="T9" fmla="*/ 1740 h 1807"/>
                <a:gd name="T10" fmla="*/ 348 w 752"/>
                <a:gd name="T11" fmla="*/ 1742 h 1807"/>
                <a:gd name="T12" fmla="*/ 359 w 752"/>
                <a:gd name="T13" fmla="*/ 1742 h 1807"/>
                <a:gd name="T14" fmla="*/ 373 w 752"/>
                <a:gd name="T15" fmla="*/ 1742 h 1807"/>
                <a:gd name="T16" fmla="*/ 390 w 752"/>
                <a:gd name="T17" fmla="*/ 1740 h 1807"/>
                <a:gd name="T18" fmla="*/ 409 w 752"/>
                <a:gd name="T19" fmla="*/ 1738 h 1807"/>
                <a:gd name="T20" fmla="*/ 430 w 752"/>
                <a:gd name="T21" fmla="*/ 1734 h 1807"/>
                <a:gd name="T22" fmla="*/ 451 w 752"/>
                <a:gd name="T23" fmla="*/ 1727 h 1807"/>
                <a:gd name="T24" fmla="*/ 474 w 752"/>
                <a:gd name="T25" fmla="*/ 1719 h 1807"/>
                <a:gd name="T26" fmla="*/ 496 w 752"/>
                <a:gd name="T27" fmla="*/ 1707 h 1807"/>
                <a:gd name="T28" fmla="*/ 518 w 752"/>
                <a:gd name="T29" fmla="*/ 1690 h 1807"/>
                <a:gd name="T30" fmla="*/ 538 w 752"/>
                <a:gd name="T31" fmla="*/ 1671 h 1807"/>
                <a:gd name="T32" fmla="*/ 557 w 752"/>
                <a:gd name="T33" fmla="*/ 1648 h 1807"/>
                <a:gd name="T34" fmla="*/ 573 w 752"/>
                <a:gd name="T35" fmla="*/ 1621 h 1807"/>
                <a:gd name="T36" fmla="*/ 587 w 752"/>
                <a:gd name="T37" fmla="*/ 1587 h 1807"/>
                <a:gd name="T38" fmla="*/ 596 w 752"/>
                <a:gd name="T39" fmla="*/ 1549 h 1807"/>
                <a:gd name="T40" fmla="*/ 611 w 752"/>
                <a:gd name="T41" fmla="*/ 1498 h 1807"/>
                <a:gd name="T42" fmla="*/ 614 w 752"/>
                <a:gd name="T43" fmla="*/ 1495 h 1807"/>
                <a:gd name="T44" fmla="*/ 621 w 752"/>
                <a:gd name="T45" fmla="*/ 1488 h 1807"/>
                <a:gd name="T46" fmla="*/ 630 w 752"/>
                <a:gd name="T47" fmla="*/ 1477 h 1807"/>
                <a:gd name="T48" fmla="*/ 644 w 752"/>
                <a:gd name="T49" fmla="*/ 1461 h 1807"/>
                <a:gd name="T50" fmla="*/ 659 w 752"/>
                <a:gd name="T51" fmla="*/ 1442 h 1807"/>
                <a:gd name="T52" fmla="*/ 675 w 752"/>
                <a:gd name="T53" fmla="*/ 1420 h 1807"/>
                <a:gd name="T54" fmla="*/ 691 w 752"/>
                <a:gd name="T55" fmla="*/ 1396 h 1807"/>
                <a:gd name="T56" fmla="*/ 708 w 752"/>
                <a:gd name="T57" fmla="*/ 1370 h 1807"/>
                <a:gd name="T58" fmla="*/ 723 w 752"/>
                <a:gd name="T59" fmla="*/ 1341 h 1807"/>
                <a:gd name="T60" fmla="*/ 735 w 752"/>
                <a:gd name="T61" fmla="*/ 1311 h 1807"/>
                <a:gd name="T62" fmla="*/ 744 w 752"/>
                <a:gd name="T63" fmla="*/ 1279 h 1807"/>
                <a:gd name="T64" fmla="*/ 751 w 752"/>
                <a:gd name="T65" fmla="*/ 1248 h 1807"/>
                <a:gd name="T66" fmla="*/ 752 w 752"/>
                <a:gd name="T67" fmla="*/ 1216 h 1807"/>
                <a:gd name="T68" fmla="*/ 748 w 752"/>
                <a:gd name="T69" fmla="*/ 1183 h 1807"/>
                <a:gd name="T70" fmla="*/ 738 w 752"/>
                <a:gd name="T71" fmla="*/ 1152 h 1807"/>
                <a:gd name="T72" fmla="*/ 721 w 752"/>
                <a:gd name="T73" fmla="*/ 1121 h 1807"/>
                <a:gd name="T74" fmla="*/ 554 w 752"/>
                <a:gd name="T75" fmla="*/ 882 h 1807"/>
                <a:gd name="T76" fmla="*/ 445 w 752"/>
                <a:gd name="T77" fmla="*/ 767 h 1807"/>
                <a:gd name="T78" fmla="*/ 373 w 752"/>
                <a:gd name="T79" fmla="*/ 676 h 1807"/>
                <a:gd name="T80" fmla="*/ 320 w 752"/>
                <a:gd name="T81" fmla="*/ 576 h 1807"/>
                <a:gd name="T82" fmla="*/ 344 w 752"/>
                <a:gd name="T83" fmla="*/ 328 h 1807"/>
                <a:gd name="T84" fmla="*/ 343 w 752"/>
                <a:gd name="T85" fmla="*/ 324 h 1807"/>
                <a:gd name="T86" fmla="*/ 340 w 752"/>
                <a:gd name="T87" fmla="*/ 314 h 1807"/>
                <a:gd name="T88" fmla="*/ 335 w 752"/>
                <a:gd name="T89" fmla="*/ 298 h 1807"/>
                <a:gd name="T90" fmla="*/ 327 w 752"/>
                <a:gd name="T91" fmla="*/ 278 h 1807"/>
                <a:gd name="T92" fmla="*/ 317 w 752"/>
                <a:gd name="T93" fmla="*/ 252 h 1807"/>
                <a:gd name="T94" fmla="*/ 305 w 752"/>
                <a:gd name="T95" fmla="*/ 225 h 1807"/>
                <a:gd name="T96" fmla="*/ 291 w 752"/>
                <a:gd name="T97" fmla="*/ 196 h 1807"/>
                <a:gd name="T98" fmla="*/ 275 w 752"/>
                <a:gd name="T99" fmla="*/ 165 h 1807"/>
                <a:gd name="T100" fmla="*/ 257 w 752"/>
                <a:gd name="T101" fmla="*/ 135 h 1807"/>
                <a:gd name="T102" fmla="*/ 237 w 752"/>
                <a:gd name="T103" fmla="*/ 105 h 1807"/>
                <a:gd name="T104" fmla="*/ 215 w 752"/>
                <a:gd name="T105" fmla="*/ 77 h 1807"/>
                <a:gd name="T106" fmla="*/ 192 w 752"/>
                <a:gd name="T107" fmla="*/ 53 h 1807"/>
                <a:gd name="T108" fmla="*/ 168 w 752"/>
                <a:gd name="T109" fmla="*/ 31 h 1807"/>
                <a:gd name="T110" fmla="*/ 141 w 752"/>
                <a:gd name="T111" fmla="*/ 15 h 1807"/>
                <a:gd name="T112" fmla="*/ 111 w 752"/>
                <a:gd name="T113" fmla="*/ 4 h 1807"/>
                <a:gd name="T114" fmla="*/ 81 w 752"/>
                <a:gd name="T115" fmla="*/ 0 h 1807"/>
                <a:gd name="T116" fmla="*/ 80 w 752"/>
                <a:gd name="T117" fmla="*/ 12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2" h="1807">
                  <a:moveTo>
                    <a:pt x="80" y="12"/>
                  </a:moveTo>
                  <a:lnTo>
                    <a:pt x="0" y="195"/>
                  </a:lnTo>
                  <a:lnTo>
                    <a:pt x="253" y="1807"/>
                  </a:lnTo>
                  <a:lnTo>
                    <a:pt x="339" y="1740"/>
                  </a:lnTo>
                  <a:lnTo>
                    <a:pt x="341" y="1740"/>
                  </a:lnTo>
                  <a:lnTo>
                    <a:pt x="348" y="1742"/>
                  </a:lnTo>
                  <a:lnTo>
                    <a:pt x="359" y="1742"/>
                  </a:lnTo>
                  <a:lnTo>
                    <a:pt x="373" y="1742"/>
                  </a:lnTo>
                  <a:lnTo>
                    <a:pt x="390" y="1740"/>
                  </a:lnTo>
                  <a:lnTo>
                    <a:pt x="409" y="1738"/>
                  </a:lnTo>
                  <a:lnTo>
                    <a:pt x="430" y="1734"/>
                  </a:lnTo>
                  <a:lnTo>
                    <a:pt x="451" y="1727"/>
                  </a:lnTo>
                  <a:lnTo>
                    <a:pt x="474" y="1719"/>
                  </a:lnTo>
                  <a:lnTo>
                    <a:pt x="496" y="1707"/>
                  </a:lnTo>
                  <a:lnTo>
                    <a:pt x="518" y="1690"/>
                  </a:lnTo>
                  <a:lnTo>
                    <a:pt x="538" y="1671"/>
                  </a:lnTo>
                  <a:lnTo>
                    <a:pt x="557" y="1648"/>
                  </a:lnTo>
                  <a:lnTo>
                    <a:pt x="573" y="1621"/>
                  </a:lnTo>
                  <a:lnTo>
                    <a:pt x="587" y="1587"/>
                  </a:lnTo>
                  <a:lnTo>
                    <a:pt x="596" y="1549"/>
                  </a:lnTo>
                  <a:lnTo>
                    <a:pt x="611" y="1498"/>
                  </a:lnTo>
                  <a:lnTo>
                    <a:pt x="614" y="1495"/>
                  </a:lnTo>
                  <a:lnTo>
                    <a:pt x="621" y="1488"/>
                  </a:lnTo>
                  <a:lnTo>
                    <a:pt x="630" y="1477"/>
                  </a:lnTo>
                  <a:lnTo>
                    <a:pt x="644" y="1461"/>
                  </a:lnTo>
                  <a:lnTo>
                    <a:pt x="659" y="1442"/>
                  </a:lnTo>
                  <a:lnTo>
                    <a:pt x="675" y="1420"/>
                  </a:lnTo>
                  <a:lnTo>
                    <a:pt x="691" y="1396"/>
                  </a:lnTo>
                  <a:lnTo>
                    <a:pt x="708" y="1370"/>
                  </a:lnTo>
                  <a:lnTo>
                    <a:pt x="723" y="1341"/>
                  </a:lnTo>
                  <a:lnTo>
                    <a:pt x="735" y="1311"/>
                  </a:lnTo>
                  <a:lnTo>
                    <a:pt x="744" y="1279"/>
                  </a:lnTo>
                  <a:lnTo>
                    <a:pt x="751" y="1248"/>
                  </a:lnTo>
                  <a:lnTo>
                    <a:pt x="752" y="1216"/>
                  </a:lnTo>
                  <a:lnTo>
                    <a:pt x="748" y="1183"/>
                  </a:lnTo>
                  <a:lnTo>
                    <a:pt x="738" y="1152"/>
                  </a:lnTo>
                  <a:lnTo>
                    <a:pt x="721" y="1121"/>
                  </a:lnTo>
                  <a:lnTo>
                    <a:pt x="554" y="882"/>
                  </a:lnTo>
                  <a:lnTo>
                    <a:pt x="445" y="767"/>
                  </a:lnTo>
                  <a:lnTo>
                    <a:pt x="373" y="676"/>
                  </a:lnTo>
                  <a:lnTo>
                    <a:pt x="320" y="576"/>
                  </a:lnTo>
                  <a:lnTo>
                    <a:pt x="344" y="328"/>
                  </a:lnTo>
                  <a:lnTo>
                    <a:pt x="343" y="324"/>
                  </a:lnTo>
                  <a:lnTo>
                    <a:pt x="340" y="314"/>
                  </a:lnTo>
                  <a:lnTo>
                    <a:pt x="335" y="298"/>
                  </a:lnTo>
                  <a:lnTo>
                    <a:pt x="327" y="278"/>
                  </a:lnTo>
                  <a:lnTo>
                    <a:pt x="317" y="252"/>
                  </a:lnTo>
                  <a:lnTo>
                    <a:pt x="305" y="225"/>
                  </a:lnTo>
                  <a:lnTo>
                    <a:pt x="291" y="196"/>
                  </a:lnTo>
                  <a:lnTo>
                    <a:pt x="275" y="165"/>
                  </a:lnTo>
                  <a:lnTo>
                    <a:pt x="257" y="135"/>
                  </a:lnTo>
                  <a:lnTo>
                    <a:pt x="237" y="105"/>
                  </a:lnTo>
                  <a:lnTo>
                    <a:pt x="215" y="77"/>
                  </a:lnTo>
                  <a:lnTo>
                    <a:pt x="192" y="53"/>
                  </a:lnTo>
                  <a:lnTo>
                    <a:pt x="168" y="31"/>
                  </a:lnTo>
                  <a:lnTo>
                    <a:pt x="141" y="15"/>
                  </a:lnTo>
                  <a:lnTo>
                    <a:pt x="111" y="4"/>
                  </a:lnTo>
                  <a:lnTo>
                    <a:pt x="81" y="0"/>
                  </a:lnTo>
                  <a:lnTo>
                    <a:pt x="80" y="1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0" name="Freeform 28">
              <a:extLst>
                <a:ext uri="{FF2B5EF4-FFF2-40B4-BE49-F238E27FC236}">
                  <a16:creationId xmlns:a16="http://schemas.microsoft.com/office/drawing/2014/main" id="{C16C4A1D-2D58-264C-9A84-F091360860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1" y="2791"/>
              <a:ext cx="871" cy="1100"/>
            </a:xfrm>
            <a:custGeom>
              <a:avLst/>
              <a:gdLst>
                <a:gd name="T0" fmla="*/ 1185 w 1741"/>
                <a:gd name="T1" fmla="*/ 335 h 2199"/>
                <a:gd name="T2" fmla="*/ 1207 w 1741"/>
                <a:gd name="T3" fmla="*/ 560 h 2199"/>
                <a:gd name="T4" fmla="*/ 1239 w 1741"/>
                <a:gd name="T5" fmla="*/ 561 h 2199"/>
                <a:gd name="T6" fmla="*/ 1222 w 1741"/>
                <a:gd name="T7" fmla="*/ 621 h 2199"/>
                <a:gd name="T8" fmla="*/ 1349 w 1741"/>
                <a:gd name="T9" fmla="*/ 892 h 2199"/>
                <a:gd name="T10" fmla="*/ 1359 w 1741"/>
                <a:gd name="T11" fmla="*/ 1280 h 2199"/>
                <a:gd name="T12" fmla="*/ 1331 w 1741"/>
                <a:gd name="T13" fmla="*/ 1723 h 2199"/>
                <a:gd name="T14" fmla="*/ 1477 w 1741"/>
                <a:gd name="T15" fmla="*/ 1653 h 2199"/>
                <a:gd name="T16" fmla="*/ 1534 w 1741"/>
                <a:gd name="T17" fmla="*/ 1498 h 2199"/>
                <a:gd name="T18" fmla="*/ 1650 w 1741"/>
                <a:gd name="T19" fmla="*/ 1354 h 2199"/>
                <a:gd name="T20" fmla="*/ 1680 w 1741"/>
                <a:gd name="T21" fmla="*/ 1148 h 2199"/>
                <a:gd name="T22" fmla="*/ 1558 w 1741"/>
                <a:gd name="T23" fmla="*/ 937 h 2199"/>
                <a:gd name="T24" fmla="*/ 1428 w 1741"/>
                <a:gd name="T25" fmla="*/ 785 h 2199"/>
                <a:gd name="T26" fmla="*/ 1312 w 1741"/>
                <a:gd name="T27" fmla="*/ 655 h 2199"/>
                <a:gd name="T28" fmla="*/ 1262 w 1741"/>
                <a:gd name="T29" fmla="*/ 497 h 2199"/>
                <a:gd name="T30" fmla="*/ 1235 w 1741"/>
                <a:gd name="T31" fmla="*/ 153 h 2199"/>
                <a:gd name="T32" fmla="*/ 1147 w 1741"/>
                <a:gd name="T33" fmla="*/ 42 h 2199"/>
                <a:gd name="T34" fmla="*/ 1235 w 1741"/>
                <a:gd name="T35" fmla="*/ 112 h 2199"/>
                <a:gd name="T36" fmla="*/ 1318 w 1741"/>
                <a:gd name="T37" fmla="*/ 248 h 2199"/>
                <a:gd name="T38" fmla="*/ 1314 w 1741"/>
                <a:gd name="T39" fmla="*/ 470 h 2199"/>
                <a:gd name="T40" fmla="*/ 1346 w 1741"/>
                <a:gd name="T41" fmla="*/ 648 h 2199"/>
                <a:gd name="T42" fmla="*/ 1447 w 1741"/>
                <a:gd name="T43" fmla="*/ 774 h 2199"/>
                <a:gd name="T44" fmla="*/ 1601 w 1741"/>
                <a:gd name="T45" fmla="*/ 939 h 2199"/>
                <a:gd name="T46" fmla="*/ 1741 w 1741"/>
                <a:gd name="T47" fmla="*/ 1235 h 2199"/>
                <a:gd name="T48" fmla="*/ 1675 w 1741"/>
                <a:gd name="T49" fmla="*/ 1418 h 2199"/>
                <a:gd name="T50" fmla="*/ 1592 w 1741"/>
                <a:gd name="T51" fmla="*/ 1518 h 2199"/>
                <a:gd name="T52" fmla="*/ 1562 w 1741"/>
                <a:gd name="T53" fmla="*/ 1638 h 2199"/>
                <a:gd name="T54" fmla="*/ 1410 w 1741"/>
                <a:gd name="T55" fmla="*/ 1727 h 2199"/>
                <a:gd name="T56" fmla="*/ 1321 w 1741"/>
                <a:gd name="T57" fmla="*/ 1798 h 2199"/>
                <a:gd name="T58" fmla="*/ 1257 w 1741"/>
                <a:gd name="T59" fmla="*/ 1886 h 2199"/>
                <a:gd name="T60" fmla="*/ 1163 w 1741"/>
                <a:gd name="T61" fmla="*/ 1943 h 2199"/>
                <a:gd name="T62" fmla="*/ 1071 w 1741"/>
                <a:gd name="T63" fmla="*/ 1979 h 2199"/>
                <a:gd name="T64" fmla="*/ 1001 w 1741"/>
                <a:gd name="T65" fmla="*/ 2092 h 2199"/>
                <a:gd name="T66" fmla="*/ 918 w 1741"/>
                <a:gd name="T67" fmla="*/ 2193 h 2199"/>
                <a:gd name="T68" fmla="*/ 903 w 1741"/>
                <a:gd name="T69" fmla="*/ 2168 h 2199"/>
                <a:gd name="T70" fmla="*/ 994 w 1741"/>
                <a:gd name="T71" fmla="*/ 2024 h 2199"/>
                <a:gd name="T72" fmla="*/ 923 w 1741"/>
                <a:gd name="T73" fmla="*/ 1993 h 2199"/>
                <a:gd name="T74" fmla="*/ 813 w 1741"/>
                <a:gd name="T75" fmla="*/ 2071 h 2199"/>
                <a:gd name="T76" fmla="*/ 725 w 1741"/>
                <a:gd name="T77" fmla="*/ 2120 h 2199"/>
                <a:gd name="T78" fmla="*/ 629 w 1741"/>
                <a:gd name="T79" fmla="*/ 2150 h 2199"/>
                <a:gd name="T80" fmla="*/ 565 w 1741"/>
                <a:gd name="T81" fmla="*/ 2172 h 2199"/>
                <a:gd name="T82" fmla="*/ 575 w 1741"/>
                <a:gd name="T83" fmla="*/ 2069 h 2199"/>
                <a:gd name="T84" fmla="*/ 537 w 1741"/>
                <a:gd name="T85" fmla="*/ 1718 h 2199"/>
                <a:gd name="T86" fmla="*/ 439 w 1741"/>
                <a:gd name="T87" fmla="*/ 1562 h 2199"/>
                <a:gd name="T88" fmla="*/ 274 w 1741"/>
                <a:gd name="T89" fmla="*/ 1471 h 2199"/>
                <a:gd name="T90" fmla="*/ 76 w 1741"/>
                <a:gd name="T91" fmla="*/ 1365 h 2199"/>
                <a:gd name="T92" fmla="*/ 1 w 1741"/>
                <a:gd name="T93" fmla="*/ 1074 h 2199"/>
                <a:gd name="T94" fmla="*/ 118 w 1741"/>
                <a:gd name="T95" fmla="*/ 760 h 2199"/>
                <a:gd name="T96" fmla="*/ 289 w 1741"/>
                <a:gd name="T97" fmla="*/ 640 h 2199"/>
                <a:gd name="T98" fmla="*/ 413 w 1741"/>
                <a:gd name="T99" fmla="*/ 560 h 2199"/>
                <a:gd name="T100" fmla="*/ 510 w 1741"/>
                <a:gd name="T101" fmla="*/ 449 h 2199"/>
                <a:gd name="T102" fmla="*/ 545 w 1741"/>
                <a:gd name="T103" fmla="*/ 305 h 2199"/>
                <a:gd name="T104" fmla="*/ 554 w 1741"/>
                <a:gd name="T105" fmla="*/ 373 h 2199"/>
                <a:gd name="T106" fmla="*/ 590 w 1741"/>
                <a:gd name="T107" fmla="*/ 458 h 2199"/>
                <a:gd name="T108" fmla="*/ 699 w 1741"/>
                <a:gd name="T109" fmla="*/ 352 h 2199"/>
                <a:gd name="T110" fmla="*/ 785 w 1741"/>
                <a:gd name="T111" fmla="*/ 228 h 2199"/>
                <a:gd name="T112" fmla="*/ 775 w 1741"/>
                <a:gd name="T113" fmla="*/ 382 h 2199"/>
                <a:gd name="T114" fmla="*/ 709 w 1741"/>
                <a:gd name="T115" fmla="*/ 491 h 2199"/>
                <a:gd name="T116" fmla="*/ 754 w 1741"/>
                <a:gd name="T117" fmla="*/ 481 h 2199"/>
                <a:gd name="T118" fmla="*/ 846 w 1741"/>
                <a:gd name="T119" fmla="*/ 384 h 2199"/>
                <a:gd name="T120" fmla="*/ 918 w 1741"/>
                <a:gd name="T121" fmla="*/ 272 h 2199"/>
                <a:gd name="T122" fmla="*/ 1014 w 1741"/>
                <a:gd name="T123" fmla="*/ 66 h 2199"/>
                <a:gd name="T124" fmla="*/ 1022 w 1741"/>
                <a:gd name="T125" fmla="*/ 150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1" h="2199">
                  <a:moveTo>
                    <a:pt x="1022" y="150"/>
                  </a:moveTo>
                  <a:lnTo>
                    <a:pt x="1063" y="180"/>
                  </a:lnTo>
                  <a:lnTo>
                    <a:pt x="1101" y="214"/>
                  </a:lnTo>
                  <a:lnTo>
                    <a:pt x="1135" y="251"/>
                  </a:lnTo>
                  <a:lnTo>
                    <a:pt x="1163" y="291"/>
                  </a:lnTo>
                  <a:lnTo>
                    <a:pt x="1185" y="335"/>
                  </a:lnTo>
                  <a:lnTo>
                    <a:pt x="1200" y="381"/>
                  </a:lnTo>
                  <a:lnTo>
                    <a:pt x="1207" y="430"/>
                  </a:lnTo>
                  <a:lnTo>
                    <a:pt x="1205" y="481"/>
                  </a:lnTo>
                  <a:lnTo>
                    <a:pt x="1196" y="558"/>
                  </a:lnTo>
                  <a:lnTo>
                    <a:pt x="1201" y="560"/>
                  </a:lnTo>
                  <a:lnTo>
                    <a:pt x="1207" y="560"/>
                  </a:lnTo>
                  <a:lnTo>
                    <a:pt x="1212" y="561"/>
                  </a:lnTo>
                  <a:lnTo>
                    <a:pt x="1218" y="561"/>
                  </a:lnTo>
                  <a:lnTo>
                    <a:pt x="1223" y="563"/>
                  </a:lnTo>
                  <a:lnTo>
                    <a:pt x="1228" y="563"/>
                  </a:lnTo>
                  <a:lnTo>
                    <a:pt x="1234" y="563"/>
                  </a:lnTo>
                  <a:lnTo>
                    <a:pt x="1239" y="561"/>
                  </a:lnTo>
                  <a:lnTo>
                    <a:pt x="1241" y="568"/>
                  </a:lnTo>
                  <a:lnTo>
                    <a:pt x="1239" y="575"/>
                  </a:lnTo>
                  <a:lnTo>
                    <a:pt x="1238" y="582"/>
                  </a:lnTo>
                  <a:lnTo>
                    <a:pt x="1235" y="588"/>
                  </a:lnTo>
                  <a:lnTo>
                    <a:pt x="1228" y="605"/>
                  </a:lnTo>
                  <a:lnTo>
                    <a:pt x="1222" y="621"/>
                  </a:lnTo>
                  <a:lnTo>
                    <a:pt x="1220" y="638"/>
                  </a:lnTo>
                  <a:lnTo>
                    <a:pt x="1230" y="660"/>
                  </a:lnTo>
                  <a:lnTo>
                    <a:pt x="1266" y="714"/>
                  </a:lnTo>
                  <a:lnTo>
                    <a:pt x="1299" y="771"/>
                  </a:lnTo>
                  <a:lnTo>
                    <a:pt x="1326" y="830"/>
                  </a:lnTo>
                  <a:lnTo>
                    <a:pt x="1349" y="892"/>
                  </a:lnTo>
                  <a:lnTo>
                    <a:pt x="1367" y="956"/>
                  </a:lnTo>
                  <a:lnTo>
                    <a:pt x="1378" y="1021"/>
                  </a:lnTo>
                  <a:lnTo>
                    <a:pt x="1382" y="1090"/>
                  </a:lnTo>
                  <a:lnTo>
                    <a:pt x="1379" y="1160"/>
                  </a:lnTo>
                  <a:lnTo>
                    <a:pt x="1371" y="1221"/>
                  </a:lnTo>
                  <a:lnTo>
                    <a:pt x="1359" y="1280"/>
                  </a:lnTo>
                  <a:lnTo>
                    <a:pt x="1349" y="1339"/>
                  </a:lnTo>
                  <a:lnTo>
                    <a:pt x="1346" y="1402"/>
                  </a:lnTo>
                  <a:lnTo>
                    <a:pt x="1348" y="1483"/>
                  </a:lnTo>
                  <a:lnTo>
                    <a:pt x="1348" y="1564"/>
                  </a:lnTo>
                  <a:lnTo>
                    <a:pt x="1342" y="1646"/>
                  </a:lnTo>
                  <a:lnTo>
                    <a:pt x="1331" y="1723"/>
                  </a:lnTo>
                  <a:lnTo>
                    <a:pt x="1357" y="1719"/>
                  </a:lnTo>
                  <a:lnTo>
                    <a:pt x="1384" y="1712"/>
                  </a:lnTo>
                  <a:lnTo>
                    <a:pt x="1410" y="1701"/>
                  </a:lnTo>
                  <a:lnTo>
                    <a:pt x="1436" y="1688"/>
                  </a:lnTo>
                  <a:lnTo>
                    <a:pt x="1458" y="1671"/>
                  </a:lnTo>
                  <a:lnTo>
                    <a:pt x="1477" y="1653"/>
                  </a:lnTo>
                  <a:lnTo>
                    <a:pt x="1492" y="1629"/>
                  </a:lnTo>
                  <a:lnTo>
                    <a:pt x="1502" y="1604"/>
                  </a:lnTo>
                  <a:lnTo>
                    <a:pt x="1509" y="1577"/>
                  </a:lnTo>
                  <a:lnTo>
                    <a:pt x="1517" y="1549"/>
                  </a:lnTo>
                  <a:lnTo>
                    <a:pt x="1524" y="1524"/>
                  </a:lnTo>
                  <a:lnTo>
                    <a:pt x="1534" y="1498"/>
                  </a:lnTo>
                  <a:lnTo>
                    <a:pt x="1546" y="1474"/>
                  </a:lnTo>
                  <a:lnTo>
                    <a:pt x="1559" y="1451"/>
                  </a:lnTo>
                  <a:lnTo>
                    <a:pt x="1577" y="1429"/>
                  </a:lnTo>
                  <a:lnTo>
                    <a:pt x="1600" y="1408"/>
                  </a:lnTo>
                  <a:lnTo>
                    <a:pt x="1628" y="1383"/>
                  </a:lnTo>
                  <a:lnTo>
                    <a:pt x="1650" y="1354"/>
                  </a:lnTo>
                  <a:lnTo>
                    <a:pt x="1666" y="1323"/>
                  </a:lnTo>
                  <a:lnTo>
                    <a:pt x="1677" y="1289"/>
                  </a:lnTo>
                  <a:lnTo>
                    <a:pt x="1684" y="1255"/>
                  </a:lnTo>
                  <a:lnTo>
                    <a:pt x="1687" y="1219"/>
                  </a:lnTo>
                  <a:lnTo>
                    <a:pt x="1684" y="1183"/>
                  </a:lnTo>
                  <a:lnTo>
                    <a:pt x="1680" y="1148"/>
                  </a:lnTo>
                  <a:lnTo>
                    <a:pt x="1669" y="1109"/>
                  </a:lnTo>
                  <a:lnTo>
                    <a:pt x="1654" y="1072"/>
                  </a:lnTo>
                  <a:lnTo>
                    <a:pt x="1634" y="1037"/>
                  </a:lnTo>
                  <a:lnTo>
                    <a:pt x="1611" y="1003"/>
                  </a:lnTo>
                  <a:lnTo>
                    <a:pt x="1585" y="969"/>
                  </a:lnTo>
                  <a:lnTo>
                    <a:pt x="1558" y="937"/>
                  </a:lnTo>
                  <a:lnTo>
                    <a:pt x="1531" y="904"/>
                  </a:lnTo>
                  <a:lnTo>
                    <a:pt x="1505" y="872"/>
                  </a:lnTo>
                  <a:lnTo>
                    <a:pt x="1487" y="849"/>
                  </a:lnTo>
                  <a:lnTo>
                    <a:pt x="1468" y="827"/>
                  </a:lnTo>
                  <a:lnTo>
                    <a:pt x="1448" y="805"/>
                  </a:lnTo>
                  <a:lnTo>
                    <a:pt x="1428" y="785"/>
                  </a:lnTo>
                  <a:lnTo>
                    <a:pt x="1407" y="763"/>
                  </a:lnTo>
                  <a:lnTo>
                    <a:pt x="1387" y="741"/>
                  </a:lnTo>
                  <a:lnTo>
                    <a:pt x="1367" y="721"/>
                  </a:lnTo>
                  <a:lnTo>
                    <a:pt x="1348" y="699"/>
                  </a:lnTo>
                  <a:lnTo>
                    <a:pt x="1330" y="678"/>
                  </a:lnTo>
                  <a:lnTo>
                    <a:pt x="1312" y="655"/>
                  </a:lnTo>
                  <a:lnTo>
                    <a:pt x="1298" y="632"/>
                  </a:lnTo>
                  <a:lnTo>
                    <a:pt x="1285" y="607"/>
                  </a:lnTo>
                  <a:lnTo>
                    <a:pt x="1275" y="582"/>
                  </a:lnTo>
                  <a:lnTo>
                    <a:pt x="1268" y="554"/>
                  </a:lnTo>
                  <a:lnTo>
                    <a:pt x="1264" y="527"/>
                  </a:lnTo>
                  <a:lnTo>
                    <a:pt x="1262" y="497"/>
                  </a:lnTo>
                  <a:lnTo>
                    <a:pt x="1268" y="420"/>
                  </a:lnTo>
                  <a:lnTo>
                    <a:pt x="1272" y="343"/>
                  </a:lnTo>
                  <a:lnTo>
                    <a:pt x="1269" y="267"/>
                  </a:lnTo>
                  <a:lnTo>
                    <a:pt x="1253" y="195"/>
                  </a:lnTo>
                  <a:lnTo>
                    <a:pt x="1245" y="173"/>
                  </a:lnTo>
                  <a:lnTo>
                    <a:pt x="1235" y="153"/>
                  </a:lnTo>
                  <a:lnTo>
                    <a:pt x="1224" y="131"/>
                  </a:lnTo>
                  <a:lnTo>
                    <a:pt x="1212" y="112"/>
                  </a:lnTo>
                  <a:lnTo>
                    <a:pt x="1199" y="92"/>
                  </a:lnTo>
                  <a:lnTo>
                    <a:pt x="1184" y="74"/>
                  </a:lnTo>
                  <a:lnTo>
                    <a:pt x="1166" y="57"/>
                  </a:lnTo>
                  <a:lnTo>
                    <a:pt x="1147" y="42"/>
                  </a:lnTo>
                  <a:lnTo>
                    <a:pt x="1167" y="46"/>
                  </a:lnTo>
                  <a:lnTo>
                    <a:pt x="1184" y="54"/>
                  </a:lnTo>
                  <a:lnTo>
                    <a:pt x="1199" y="66"/>
                  </a:lnTo>
                  <a:lnTo>
                    <a:pt x="1212" y="80"/>
                  </a:lnTo>
                  <a:lnTo>
                    <a:pt x="1224" y="96"/>
                  </a:lnTo>
                  <a:lnTo>
                    <a:pt x="1235" y="112"/>
                  </a:lnTo>
                  <a:lnTo>
                    <a:pt x="1246" y="129"/>
                  </a:lnTo>
                  <a:lnTo>
                    <a:pt x="1258" y="144"/>
                  </a:lnTo>
                  <a:lnTo>
                    <a:pt x="1277" y="168"/>
                  </a:lnTo>
                  <a:lnTo>
                    <a:pt x="1294" y="194"/>
                  </a:lnTo>
                  <a:lnTo>
                    <a:pt x="1307" y="221"/>
                  </a:lnTo>
                  <a:lnTo>
                    <a:pt x="1318" y="248"/>
                  </a:lnTo>
                  <a:lnTo>
                    <a:pt x="1325" y="278"/>
                  </a:lnTo>
                  <a:lnTo>
                    <a:pt x="1330" y="309"/>
                  </a:lnTo>
                  <a:lnTo>
                    <a:pt x="1331" y="340"/>
                  </a:lnTo>
                  <a:lnTo>
                    <a:pt x="1329" y="373"/>
                  </a:lnTo>
                  <a:lnTo>
                    <a:pt x="1321" y="422"/>
                  </a:lnTo>
                  <a:lnTo>
                    <a:pt x="1314" y="470"/>
                  </a:lnTo>
                  <a:lnTo>
                    <a:pt x="1311" y="521"/>
                  </a:lnTo>
                  <a:lnTo>
                    <a:pt x="1315" y="572"/>
                  </a:lnTo>
                  <a:lnTo>
                    <a:pt x="1319" y="592"/>
                  </a:lnTo>
                  <a:lnTo>
                    <a:pt x="1327" y="611"/>
                  </a:lnTo>
                  <a:lnTo>
                    <a:pt x="1336" y="629"/>
                  </a:lnTo>
                  <a:lnTo>
                    <a:pt x="1346" y="648"/>
                  </a:lnTo>
                  <a:lnTo>
                    <a:pt x="1359" y="666"/>
                  </a:lnTo>
                  <a:lnTo>
                    <a:pt x="1371" y="682"/>
                  </a:lnTo>
                  <a:lnTo>
                    <a:pt x="1384" y="699"/>
                  </a:lnTo>
                  <a:lnTo>
                    <a:pt x="1397" y="716"/>
                  </a:lnTo>
                  <a:lnTo>
                    <a:pt x="1420" y="746"/>
                  </a:lnTo>
                  <a:lnTo>
                    <a:pt x="1447" y="774"/>
                  </a:lnTo>
                  <a:lnTo>
                    <a:pt x="1474" y="801"/>
                  </a:lnTo>
                  <a:lnTo>
                    <a:pt x="1501" y="827"/>
                  </a:lnTo>
                  <a:lnTo>
                    <a:pt x="1528" y="854"/>
                  </a:lnTo>
                  <a:lnTo>
                    <a:pt x="1555" y="881"/>
                  </a:lnTo>
                  <a:lnTo>
                    <a:pt x="1580" y="910"/>
                  </a:lnTo>
                  <a:lnTo>
                    <a:pt x="1601" y="939"/>
                  </a:lnTo>
                  <a:lnTo>
                    <a:pt x="1631" y="986"/>
                  </a:lnTo>
                  <a:lnTo>
                    <a:pt x="1662" y="1033"/>
                  </a:lnTo>
                  <a:lnTo>
                    <a:pt x="1691" y="1082"/>
                  </a:lnTo>
                  <a:lnTo>
                    <a:pt x="1715" y="1131"/>
                  </a:lnTo>
                  <a:lnTo>
                    <a:pt x="1733" y="1182"/>
                  </a:lnTo>
                  <a:lnTo>
                    <a:pt x="1741" y="1235"/>
                  </a:lnTo>
                  <a:lnTo>
                    <a:pt x="1738" y="1291"/>
                  </a:lnTo>
                  <a:lnTo>
                    <a:pt x="1722" y="1346"/>
                  </a:lnTo>
                  <a:lnTo>
                    <a:pt x="1713" y="1365"/>
                  </a:lnTo>
                  <a:lnTo>
                    <a:pt x="1702" y="1383"/>
                  </a:lnTo>
                  <a:lnTo>
                    <a:pt x="1688" y="1402"/>
                  </a:lnTo>
                  <a:lnTo>
                    <a:pt x="1675" y="1418"/>
                  </a:lnTo>
                  <a:lnTo>
                    <a:pt x="1660" y="1436"/>
                  </a:lnTo>
                  <a:lnTo>
                    <a:pt x="1645" y="1452"/>
                  </a:lnTo>
                  <a:lnTo>
                    <a:pt x="1628" y="1468"/>
                  </a:lnTo>
                  <a:lnTo>
                    <a:pt x="1612" y="1484"/>
                  </a:lnTo>
                  <a:lnTo>
                    <a:pt x="1600" y="1501"/>
                  </a:lnTo>
                  <a:lnTo>
                    <a:pt x="1592" y="1518"/>
                  </a:lnTo>
                  <a:lnTo>
                    <a:pt x="1586" y="1539"/>
                  </a:lnTo>
                  <a:lnTo>
                    <a:pt x="1584" y="1559"/>
                  </a:lnTo>
                  <a:lnTo>
                    <a:pt x="1581" y="1579"/>
                  </a:lnTo>
                  <a:lnTo>
                    <a:pt x="1577" y="1600"/>
                  </a:lnTo>
                  <a:lnTo>
                    <a:pt x="1572" y="1620"/>
                  </a:lnTo>
                  <a:lnTo>
                    <a:pt x="1562" y="1638"/>
                  </a:lnTo>
                  <a:lnTo>
                    <a:pt x="1543" y="1662"/>
                  </a:lnTo>
                  <a:lnTo>
                    <a:pt x="1520" y="1682"/>
                  </a:lnTo>
                  <a:lnTo>
                    <a:pt x="1496" y="1699"/>
                  </a:lnTo>
                  <a:lnTo>
                    <a:pt x="1468" y="1711"/>
                  </a:lnTo>
                  <a:lnTo>
                    <a:pt x="1440" y="1720"/>
                  </a:lnTo>
                  <a:lnTo>
                    <a:pt x="1410" y="1727"/>
                  </a:lnTo>
                  <a:lnTo>
                    <a:pt x="1380" y="1733"/>
                  </a:lnTo>
                  <a:lnTo>
                    <a:pt x="1349" y="1737"/>
                  </a:lnTo>
                  <a:lnTo>
                    <a:pt x="1334" y="1745"/>
                  </a:lnTo>
                  <a:lnTo>
                    <a:pt x="1327" y="1761"/>
                  </a:lnTo>
                  <a:lnTo>
                    <a:pt x="1325" y="1780"/>
                  </a:lnTo>
                  <a:lnTo>
                    <a:pt x="1321" y="1798"/>
                  </a:lnTo>
                  <a:lnTo>
                    <a:pt x="1312" y="1814"/>
                  </a:lnTo>
                  <a:lnTo>
                    <a:pt x="1304" y="1830"/>
                  </a:lnTo>
                  <a:lnTo>
                    <a:pt x="1294" y="1845"/>
                  </a:lnTo>
                  <a:lnTo>
                    <a:pt x="1283" y="1860"/>
                  </a:lnTo>
                  <a:lnTo>
                    <a:pt x="1270" y="1873"/>
                  </a:lnTo>
                  <a:lnTo>
                    <a:pt x="1257" y="1886"/>
                  </a:lnTo>
                  <a:lnTo>
                    <a:pt x="1243" y="1898"/>
                  </a:lnTo>
                  <a:lnTo>
                    <a:pt x="1228" y="1907"/>
                  </a:lnTo>
                  <a:lnTo>
                    <a:pt x="1212" y="1918"/>
                  </a:lnTo>
                  <a:lnTo>
                    <a:pt x="1196" y="1926"/>
                  </a:lnTo>
                  <a:lnTo>
                    <a:pt x="1180" y="1935"/>
                  </a:lnTo>
                  <a:lnTo>
                    <a:pt x="1163" y="1943"/>
                  </a:lnTo>
                  <a:lnTo>
                    <a:pt x="1146" y="1948"/>
                  </a:lnTo>
                  <a:lnTo>
                    <a:pt x="1128" y="1953"/>
                  </a:lnTo>
                  <a:lnTo>
                    <a:pt x="1110" y="1958"/>
                  </a:lnTo>
                  <a:lnTo>
                    <a:pt x="1093" y="1962"/>
                  </a:lnTo>
                  <a:lnTo>
                    <a:pt x="1079" y="1968"/>
                  </a:lnTo>
                  <a:lnTo>
                    <a:pt x="1071" y="1979"/>
                  </a:lnTo>
                  <a:lnTo>
                    <a:pt x="1063" y="1993"/>
                  </a:lnTo>
                  <a:lnTo>
                    <a:pt x="1056" y="2006"/>
                  </a:lnTo>
                  <a:lnTo>
                    <a:pt x="1043" y="2028"/>
                  </a:lnTo>
                  <a:lnTo>
                    <a:pt x="1029" y="2050"/>
                  </a:lnTo>
                  <a:lnTo>
                    <a:pt x="1015" y="2071"/>
                  </a:lnTo>
                  <a:lnTo>
                    <a:pt x="1001" y="2092"/>
                  </a:lnTo>
                  <a:lnTo>
                    <a:pt x="984" y="2113"/>
                  </a:lnTo>
                  <a:lnTo>
                    <a:pt x="969" y="2134"/>
                  </a:lnTo>
                  <a:lnTo>
                    <a:pt x="952" y="2154"/>
                  </a:lnTo>
                  <a:lnTo>
                    <a:pt x="934" y="2174"/>
                  </a:lnTo>
                  <a:lnTo>
                    <a:pt x="926" y="2184"/>
                  </a:lnTo>
                  <a:lnTo>
                    <a:pt x="918" y="2193"/>
                  </a:lnTo>
                  <a:lnTo>
                    <a:pt x="908" y="2199"/>
                  </a:lnTo>
                  <a:lnTo>
                    <a:pt x="899" y="2196"/>
                  </a:lnTo>
                  <a:lnTo>
                    <a:pt x="895" y="2189"/>
                  </a:lnTo>
                  <a:lnTo>
                    <a:pt x="896" y="2183"/>
                  </a:lnTo>
                  <a:lnTo>
                    <a:pt x="899" y="2174"/>
                  </a:lnTo>
                  <a:lnTo>
                    <a:pt x="903" y="2168"/>
                  </a:lnTo>
                  <a:lnTo>
                    <a:pt x="918" y="2143"/>
                  </a:lnTo>
                  <a:lnTo>
                    <a:pt x="934" y="2120"/>
                  </a:lnTo>
                  <a:lnTo>
                    <a:pt x="949" y="2096"/>
                  </a:lnTo>
                  <a:lnTo>
                    <a:pt x="964" y="2073"/>
                  </a:lnTo>
                  <a:lnTo>
                    <a:pt x="979" y="2048"/>
                  </a:lnTo>
                  <a:lnTo>
                    <a:pt x="994" y="2024"/>
                  </a:lnTo>
                  <a:lnTo>
                    <a:pt x="1007" y="2000"/>
                  </a:lnTo>
                  <a:lnTo>
                    <a:pt x="1021" y="1975"/>
                  </a:lnTo>
                  <a:lnTo>
                    <a:pt x="996" y="1979"/>
                  </a:lnTo>
                  <a:lnTo>
                    <a:pt x="972" y="1983"/>
                  </a:lnTo>
                  <a:lnTo>
                    <a:pt x="948" y="1987"/>
                  </a:lnTo>
                  <a:lnTo>
                    <a:pt x="923" y="1993"/>
                  </a:lnTo>
                  <a:lnTo>
                    <a:pt x="900" y="2001"/>
                  </a:lnTo>
                  <a:lnTo>
                    <a:pt x="879" y="2013"/>
                  </a:lnTo>
                  <a:lnTo>
                    <a:pt x="857" y="2028"/>
                  </a:lnTo>
                  <a:lnTo>
                    <a:pt x="838" y="2047"/>
                  </a:lnTo>
                  <a:lnTo>
                    <a:pt x="826" y="2061"/>
                  </a:lnTo>
                  <a:lnTo>
                    <a:pt x="813" y="2071"/>
                  </a:lnTo>
                  <a:lnTo>
                    <a:pt x="800" y="2082"/>
                  </a:lnTo>
                  <a:lnTo>
                    <a:pt x="786" y="2092"/>
                  </a:lnTo>
                  <a:lnTo>
                    <a:pt x="771" y="2100"/>
                  </a:lnTo>
                  <a:lnTo>
                    <a:pt x="756" y="2108"/>
                  </a:lnTo>
                  <a:lnTo>
                    <a:pt x="742" y="2113"/>
                  </a:lnTo>
                  <a:lnTo>
                    <a:pt x="725" y="2120"/>
                  </a:lnTo>
                  <a:lnTo>
                    <a:pt x="709" y="2126"/>
                  </a:lnTo>
                  <a:lnTo>
                    <a:pt x="693" y="2131"/>
                  </a:lnTo>
                  <a:lnTo>
                    <a:pt x="676" y="2137"/>
                  </a:lnTo>
                  <a:lnTo>
                    <a:pt x="662" y="2141"/>
                  </a:lnTo>
                  <a:lnTo>
                    <a:pt x="645" y="2146"/>
                  </a:lnTo>
                  <a:lnTo>
                    <a:pt x="629" y="2150"/>
                  </a:lnTo>
                  <a:lnTo>
                    <a:pt x="613" y="2155"/>
                  </a:lnTo>
                  <a:lnTo>
                    <a:pt x="596" y="2161"/>
                  </a:lnTo>
                  <a:lnTo>
                    <a:pt x="588" y="2164"/>
                  </a:lnTo>
                  <a:lnTo>
                    <a:pt x="581" y="2166"/>
                  </a:lnTo>
                  <a:lnTo>
                    <a:pt x="573" y="2169"/>
                  </a:lnTo>
                  <a:lnTo>
                    <a:pt x="565" y="2172"/>
                  </a:lnTo>
                  <a:lnTo>
                    <a:pt x="557" y="2173"/>
                  </a:lnTo>
                  <a:lnTo>
                    <a:pt x="549" y="2174"/>
                  </a:lnTo>
                  <a:lnTo>
                    <a:pt x="541" y="2176"/>
                  </a:lnTo>
                  <a:lnTo>
                    <a:pt x="531" y="2176"/>
                  </a:lnTo>
                  <a:lnTo>
                    <a:pt x="560" y="2124"/>
                  </a:lnTo>
                  <a:lnTo>
                    <a:pt x="575" y="2069"/>
                  </a:lnTo>
                  <a:lnTo>
                    <a:pt x="581" y="2010"/>
                  </a:lnTo>
                  <a:lnTo>
                    <a:pt x="579" y="1951"/>
                  </a:lnTo>
                  <a:lnTo>
                    <a:pt x="572" y="1891"/>
                  </a:lnTo>
                  <a:lnTo>
                    <a:pt x="561" y="1830"/>
                  </a:lnTo>
                  <a:lnTo>
                    <a:pt x="549" y="1773"/>
                  </a:lnTo>
                  <a:lnTo>
                    <a:pt x="537" y="1718"/>
                  </a:lnTo>
                  <a:lnTo>
                    <a:pt x="529" y="1685"/>
                  </a:lnTo>
                  <a:lnTo>
                    <a:pt x="516" y="1655"/>
                  </a:lnTo>
                  <a:lnTo>
                    <a:pt x="501" y="1628"/>
                  </a:lnTo>
                  <a:lnTo>
                    <a:pt x="482" y="1604"/>
                  </a:lnTo>
                  <a:lnTo>
                    <a:pt x="462" y="1582"/>
                  </a:lnTo>
                  <a:lnTo>
                    <a:pt x="439" y="1562"/>
                  </a:lnTo>
                  <a:lnTo>
                    <a:pt x="415" y="1543"/>
                  </a:lnTo>
                  <a:lnTo>
                    <a:pt x="389" y="1526"/>
                  </a:lnTo>
                  <a:lnTo>
                    <a:pt x="360" y="1510"/>
                  </a:lnTo>
                  <a:lnTo>
                    <a:pt x="332" y="1497"/>
                  </a:lnTo>
                  <a:lnTo>
                    <a:pt x="303" y="1483"/>
                  </a:lnTo>
                  <a:lnTo>
                    <a:pt x="274" y="1471"/>
                  </a:lnTo>
                  <a:lnTo>
                    <a:pt x="244" y="1459"/>
                  </a:lnTo>
                  <a:lnTo>
                    <a:pt x="215" y="1446"/>
                  </a:lnTo>
                  <a:lnTo>
                    <a:pt x="187" y="1436"/>
                  </a:lnTo>
                  <a:lnTo>
                    <a:pt x="160" y="1425"/>
                  </a:lnTo>
                  <a:lnTo>
                    <a:pt x="114" y="1399"/>
                  </a:lnTo>
                  <a:lnTo>
                    <a:pt x="76" y="1365"/>
                  </a:lnTo>
                  <a:lnTo>
                    <a:pt x="46" y="1324"/>
                  </a:lnTo>
                  <a:lnTo>
                    <a:pt x="25" y="1280"/>
                  </a:lnTo>
                  <a:lnTo>
                    <a:pt x="11" y="1230"/>
                  </a:lnTo>
                  <a:lnTo>
                    <a:pt x="2" y="1178"/>
                  </a:lnTo>
                  <a:lnTo>
                    <a:pt x="0" y="1127"/>
                  </a:lnTo>
                  <a:lnTo>
                    <a:pt x="1" y="1074"/>
                  </a:lnTo>
                  <a:lnTo>
                    <a:pt x="6" y="1017"/>
                  </a:lnTo>
                  <a:lnTo>
                    <a:pt x="17" y="961"/>
                  </a:lnTo>
                  <a:lnTo>
                    <a:pt x="34" y="906"/>
                  </a:lnTo>
                  <a:lnTo>
                    <a:pt x="55" y="854"/>
                  </a:lnTo>
                  <a:lnTo>
                    <a:pt x="84" y="805"/>
                  </a:lnTo>
                  <a:lnTo>
                    <a:pt x="118" y="760"/>
                  </a:lnTo>
                  <a:lnTo>
                    <a:pt x="158" y="721"/>
                  </a:lnTo>
                  <a:lnTo>
                    <a:pt x="206" y="687"/>
                  </a:lnTo>
                  <a:lnTo>
                    <a:pt x="226" y="675"/>
                  </a:lnTo>
                  <a:lnTo>
                    <a:pt x="247" y="664"/>
                  </a:lnTo>
                  <a:lnTo>
                    <a:pt x="268" y="652"/>
                  </a:lnTo>
                  <a:lnTo>
                    <a:pt x="289" y="640"/>
                  </a:lnTo>
                  <a:lnTo>
                    <a:pt x="310" y="628"/>
                  </a:lnTo>
                  <a:lnTo>
                    <a:pt x="331" y="615"/>
                  </a:lnTo>
                  <a:lnTo>
                    <a:pt x="352" y="603"/>
                  </a:lnTo>
                  <a:lnTo>
                    <a:pt x="373" y="590"/>
                  </a:lnTo>
                  <a:lnTo>
                    <a:pt x="393" y="575"/>
                  </a:lnTo>
                  <a:lnTo>
                    <a:pt x="413" y="560"/>
                  </a:lnTo>
                  <a:lnTo>
                    <a:pt x="431" y="545"/>
                  </a:lnTo>
                  <a:lnTo>
                    <a:pt x="450" y="527"/>
                  </a:lnTo>
                  <a:lnTo>
                    <a:pt x="466" y="510"/>
                  </a:lnTo>
                  <a:lnTo>
                    <a:pt x="482" y="491"/>
                  </a:lnTo>
                  <a:lnTo>
                    <a:pt x="496" y="470"/>
                  </a:lnTo>
                  <a:lnTo>
                    <a:pt x="510" y="449"/>
                  </a:lnTo>
                  <a:lnTo>
                    <a:pt x="519" y="426"/>
                  </a:lnTo>
                  <a:lnTo>
                    <a:pt x="526" y="403"/>
                  </a:lnTo>
                  <a:lnTo>
                    <a:pt x="531" y="378"/>
                  </a:lnTo>
                  <a:lnTo>
                    <a:pt x="535" y="354"/>
                  </a:lnTo>
                  <a:lnTo>
                    <a:pt x="539" y="329"/>
                  </a:lnTo>
                  <a:lnTo>
                    <a:pt x="545" y="305"/>
                  </a:lnTo>
                  <a:lnTo>
                    <a:pt x="552" y="282"/>
                  </a:lnTo>
                  <a:lnTo>
                    <a:pt x="564" y="260"/>
                  </a:lnTo>
                  <a:lnTo>
                    <a:pt x="556" y="287"/>
                  </a:lnTo>
                  <a:lnTo>
                    <a:pt x="552" y="314"/>
                  </a:lnTo>
                  <a:lnTo>
                    <a:pt x="552" y="343"/>
                  </a:lnTo>
                  <a:lnTo>
                    <a:pt x="554" y="373"/>
                  </a:lnTo>
                  <a:lnTo>
                    <a:pt x="557" y="401"/>
                  </a:lnTo>
                  <a:lnTo>
                    <a:pt x="557" y="430"/>
                  </a:lnTo>
                  <a:lnTo>
                    <a:pt x="554" y="458"/>
                  </a:lnTo>
                  <a:lnTo>
                    <a:pt x="548" y="485"/>
                  </a:lnTo>
                  <a:lnTo>
                    <a:pt x="569" y="472"/>
                  </a:lnTo>
                  <a:lnTo>
                    <a:pt x="590" y="458"/>
                  </a:lnTo>
                  <a:lnTo>
                    <a:pt x="609" y="442"/>
                  </a:lnTo>
                  <a:lnTo>
                    <a:pt x="629" y="426"/>
                  </a:lnTo>
                  <a:lnTo>
                    <a:pt x="647" y="408"/>
                  </a:lnTo>
                  <a:lnTo>
                    <a:pt x="666" y="390"/>
                  </a:lnTo>
                  <a:lnTo>
                    <a:pt x="682" y="371"/>
                  </a:lnTo>
                  <a:lnTo>
                    <a:pt x="699" y="352"/>
                  </a:lnTo>
                  <a:lnTo>
                    <a:pt x="716" y="332"/>
                  </a:lnTo>
                  <a:lnTo>
                    <a:pt x="731" y="312"/>
                  </a:lnTo>
                  <a:lnTo>
                    <a:pt x="746" y="291"/>
                  </a:lnTo>
                  <a:lnTo>
                    <a:pt x="759" y="271"/>
                  </a:lnTo>
                  <a:lnTo>
                    <a:pt x="773" y="249"/>
                  </a:lnTo>
                  <a:lnTo>
                    <a:pt x="785" y="228"/>
                  </a:lnTo>
                  <a:lnTo>
                    <a:pt x="797" y="207"/>
                  </a:lnTo>
                  <a:lnTo>
                    <a:pt x="808" y="186"/>
                  </a:lnTo>
                  <a:lnTo>
                    <a:pt x="792" y="232"/>
                  </a:lnTo>
                  <a:lnTo>
                    <a:pt x="789" y="282"/>
                  </a:lnTo>
                  <a:lnTo>
                    <a:pt x="788" y="335"/>
                  </a:lnTo>
                  <a:lnTo>
                    <a:pt x="775" y="382"/>
                  </a:lnTo>
                  <a:lnTo>
                    <a:pt x="766" y="401"/>
                  </a:lnTo>
                  <a:lnTo>
                    <a:pt x="756" y="420"/>
                  </a:lnTo>
                  <a:lnTo>
                    <a:pt x="747" y="438"/>
                  </a:lnTo>
                  <a:lnTo>
                    <a:pt x="735" y="457"/>
                  </a:lnTo>
                  <a:lnTo>
                    <a:pt x="723" y="474"/>
                  </a:lnTo>
                  <a:lnTo>
                    <a:pt x="709" y="491"/>
                  </a:lnTo>
                  <a:lnTo>
                    <a:pt x="694" y="507"/>
                  </a:lnTo>
                  <a:lnTo>
                    <a:pt x="678" y="522"/>
                  </a:lnTo>
                  <a:lnTo>
                    <a:pt x="698" y="515"/>
                  </a:lnTo>
                  <a:lnTo>
                    <a:pt x="717" y="506"/>
                  </a:lnTo>
                  <a:lnTo>
                    <a:pt x="736" y="495"/>
                  </a:lnTo>
                  <a:lnTo>
                    <a:pt x="754" y="481"/>
                  </a:lnTo>
                  <a:lnTo>
                    <a:pt x="771" y="468"/>
                  </a:lnTo>
                  <a:lnTo>
                    <a:pt x="788" y="453"/>
                  </a:lnTo>
                  <a:lnTo>
                    <a:pt x="803" y="436"/>
                  </a:lnTo>
                  <a:lnTo>
                    <a:pt x="817" y="419"/>
                  </a:lnTo>
                  <a:lnTo>
                    <a:pt x="832" y="401"/>
                  </a:lnTo>
                  <a:lnTo>
                    <a:pt x="846" y="384"/>
                  </a:lnTo>
                  <a:lnTo>
                    <a:pt x="858" y="365"/>
                  </a:lnTo>
                  <a:lnTo>
                    <a:pt x="872" y="346"/>
                  </a:lnTo>
                  <a:lnTo>
                    <a:pt x="884" y="327"/>
                  </a:lnTo>
                  <a:lnTo>
                    <a:pt x="895" y="309"/>
                  </a:lnTo>
                  <a:lnTo>
                    <a:pt x="907" y="290"/>
                  </a:lnTo>
                  <a:lnTo>
                    <a:pt x="918" y="272"/>
                  </a:lnTo>
                  <a:lnTo>
                    <a:pt x="937" y="240"/>
                  </a:lnTo>
                  <a:lnTo>
                    <a:pt x="953" y="205"/>
                  </a:lnTo>
                  <a:lnTo>
                    <a:pt x="969" y="171"/>
                  </a:lnTo>
                  <a:lnTo>
                    <a:pt x="983" y="135"/>
                  </a:lnTo>
                  <a:lnTo>
                    <a:pt x="998" y="100"/>
                  </a:lnTo>
                  <a:lnTo>
                    <a:pt x="1014" y="66"/>
                  </a:lnTo>
                  <a:lnTo>
                    <a:pt x="1030" y="32"/>
                  </a:lnTo>
                  <a:lnTo>
                    <a:pt x="1051" y="0"/>
                  </a:lnTo>
                  <a:lnTo>
                    <a:pt x="1047" y="39"/>
                  </a:lnTo>
                  <a:lnTo>
                    <a:pt x="1039" y="76"/>
                  </a:lnTo>
                  <a:lnTo>
                    <a:pt x="1028" y="112"/>
                  </a:lnTo>
                  <a:lnTo>
                    <a:pt x="1022" y="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1" name="Freeform 29">
              <a:extLst>
                <a:ext uri="{FF2B5EF4-FFF2-40B4-BE49-F238E27FC236}">
                  <a16:creationId xmlns:a16="http://schemas.microsoft.com/office/drawing/2014/main" id="{CC580DCE-1AE5-E84F-95D4-A89D0971A9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2" y="2877"/>
              <a:ext cx="638" cy="880"/>
            </a:xfrm>
            <a:custGeom>
              <a:avLst/>
              <a:gdLst>
                <a:gd name="T0" fmla="*/ 1131 w 1276"/>
                <a:gd name="T1" fmla="*/ 374 h 1759"/>
                <a:gd name="T2" fmla="*/ 1082 w 1276"/>
                <a:gd name="T3" fmla="*/ 383 h 1759"/>
                <a:gd name="T4" fmla="*/ 1028 w 1276"/>
                <a:gd name="T5" fmla="*/ 392 h 1759"/>
                <a:gd name="T6" fmla="*/ 949 w 1276"/>
                <a:gd name="T7" fmla="*/ 425 h 1759"/>
                <a:gd name="T8" fmla="*/ 872 w 1276"/>
                <a:gd name="T9" fmla="*/ 501 h 1759"/>
                <a:gd name="T10" fmla="*/ 883 w 1276"/>
                <a:gd name="T11" fmla="*/ 503 h 1759"/>
                <a:gd name="T12" fmla="*/ 955 w 1276"/>
                <a:gd name="T13" fmla="*/ 450 h 1759"/>
                <a:gd name="T14" fmla="*/ 924 w 1276"/>
                <a:gd name="T15" fmla="*/ 493 h 1759"/>
                <a:gd name="T16" fmla="*/ 872 w 1276"/>
                <a:gd name="T17" fmla="*/ 617 h 1759"/>
                <a:gd name="T18" fmla="*/ 917 w 1276"/>
                <a:gd name="T19" fmla="*/ 613 h 1759"/>
                <a:gd name="T20" fmla="*/ 930 w 1276"/>
                <a:gd name="T21" fmla="*/ 600 h 1759"/>
                <a:gd name="T22" fmla="*/ 921 w 1276"/>
                <a:gd name="T23" fmla="*/ 554 h 1759"/>
                <a:gd name="T24" fmla="*/ 977 w 1276"/>
                <a:gd name="T25" fmla="*/ 478 h 1759"/>
                <a:gd name="T26" fmla="*/ 1040 w 1276"/>
                <a:gd name="T27" fmla="*/ 451 h 1759"/>
                <a:gd name="T28" fmla="*/ 1118 w 1276"/>
                <a:gd name="T29" fmla="*/ 476 h 1759"/>
                <a:gd name="T30" fmla="*/ 1046 w 1276"/>
                <a:gd name="T31" fmla="*/ 558 h 1759"/>
                <a:gd name="T32" fmla="*/ 1031 w 1276"/>
                <a:gd name="T33" fmla="*/ 583 h 1759"/>
                <a:gd name="T34" fmla="*/ 1124 w 1276"/>
                <a:gd name="T35" fmla="*/ 535 h 1759"/>
                <a:gd name="T36" fmla="*/ 1154 w 1276"/>
                <a:gd name="T37" fmla="*/ 476 h 1759"/>
                <a:gd name="T38" fmla="*/ 1237 w 1276"/>
                <a:gd name="T39" fmla="*/ 664 h 1759"/>
                <a:gd name="T40" fmla="*/ 1252 w 1276"/>
                <a:gd name="T41" fmla="*/ 840 h 1759"/>
                <a:gd name="T42" fmla="*/ 1207 w 1276"/>
                <a:gd name="T43" fmla="*/ 960 h 1759"/>
                <a:gd name="T44" fmla="*/ 1240 w 1276"/>
                <a:gd name="T45" fmla="*/ 945 h 1759"/>
                <a:gd name="T46" fmla="*/ 1271 w 1276"/>
                <a:gd name="T47" fmla="*/ 1139 h 1759"/>
                <a:gd name="T48" fmla="*/ 1241 w 1276"/>
                <a:gd name="T49" fmla="*/ 1551 h 1759"/>
                <a:gd name="T50" fmla="*/ 1187 w 1276"/>
                <a:gd name="T51" fmla="*/ 1674 h 1759"/>
                <a:gd name="T52" fmla="*/ 1080 w 1276"/>
                <a:gd name="T53" fmla="*/ 1739 h 1759"/>
                <a:gd name="T54" fmla="*/ 959 w 1276"/>
                <a:gd name="T55" fmla="*/ 1759 h 1759"/>
                <a:gd name="T56" fmla="*/ 833 w 1276"/>
                <a:gd name="T57" fmla="*/ 1754 h 1759"/>
                <a:gd name="T58" fmla="*/ 718 w 1276"/>
                <a:gd name="T59" fmla="*/ 1736 h 1759"/>
                <a:gd name="T60" fmla="*/ 613 w 1276"/>
                <a:gd name="T61" fmla="*/ 1709 h 1759"/>
                <a:gd name="T62" fmla="*/ 585 w 1276"/>
                <a:gd name="T63" fmla="*/ 1627 h 1759"/>
                <a:gd name="T64" fmla="*/ 517 w 1276"/>
                <a:gd name="T65" fmla="*/ 1460 h 1759"/>
                <a:gd name="T66" fmla="*/ 400 w 1276"/>
                <a:gd name="T67" fmla="*/ 1332 h 1759"/>
                <a:gd name="T68" fmla="*/ 263 w 1276"/>
                <a:gd name="T69" fmla="*/ 1266 h 1759"/>
                <a:gd name="T70" fmla="*/ 128 w 1276"/>
                <a:gd name="T71" fmla="*/ 1202 h 1759"/>
                <a:gd name="T72" fmla="*/ 29 w 1276"/>
                <a:gd name="T73" fmla="*/ 1084 h 1759"/>
                <a:gd name="T74" fmla="*/ 0 w 1276"/>
                <a:gd name="T75" fmla="*/ 941 h 1759"/>
                <a:gd name="T76" fmla="*/ 30 w 1276"/>
                <a:gd name="T77" fmla="*/ 806 h 1759"/>
                <a:gd name="T78" fmla="*/ 81 w 1276"/>
                <a:gd name="T79" fmla="*/ 687 h 1759"/>
                <a:gd name="T80" fmla="*/ 163 w 1276"/>
                <a:gd name="T81" fmla="*/ 583 h 1759"/>
                <a:gd name="T82" fmla="*/ 266 w 1276"/>
                <a:gd name="T83" fmla="*/ 515 h 1759"/>
                <a:gd name="T84" fmla="*/ 355 w 1276"/>
                <a:gd name="T85" fmla="*/ 469 h 1759"/>
                <a:gd name="T86" fmla="*/ 437 w 1276"/>
                <a:gd name="T87" fmla="*/ 411 h 1759"/>
                <a:gd name="T88" fmla="*/ 492 w 1276"/>
                <a:gd name="T89" fmla="*/ 337 h 1759"/>
                <a:gd name="T90" fmla="*/ 529 w 1276"/>
                <a:gd name="T91" fmla="*/ 325 h 1759"/>
                <a:gd name="T92" fmla="*/ 587 w 1276"/>
                <a:gd name="T93" fmla="*/ 293 h 1759"/>
                <a:gd name="T94" fmla="*/ 652 w 1276"/>
                <a:gd name="T95" fmla="*/ 237 h 1759"/>
                <a:gd name="T96" fmla="*/ 666 w 1276"/>
                <a:gd name="T97" fmla="*/ 244 h 1759"/>
                <a:gd name="T98" fmla="*/ 590 w 1276"/>
                <a:gd name="T99" fmla="*/ 354 h 1759"/>
                <a:gd name="T100" fmla="*/ 614 w 1276"/>
                <a:gd name="T101" fmla="*/ 379 h 1759"/>
                <a:gd name="T102" fmla="*/ 718 w 1276"/>
                <a:gd name="T103" fmla="*/ 340 h 1759"/>
                <a:gd name="T104" fmla="*/ 833 w 1276"/>
                <a:gd name="T105" fmla="*/ 263 h 1759"/>
                <a:gd name="T106" fmla="*/ 917 w 1276"/>
                <a:gd name="T107" fmla="*/ 152 h 1759"/>
                <a:gd name="T108" fmla="*/ 968 w 1276"/>
                <a:gd name="T109" fmla="*/ 25 h 1759"/>
                <a:gd name="T110" fmla="*/ 1062 w 1276"/>
                <a:gd name="T111" fmla="*/ 118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6" h="1759">
                  <a:moveTo>
                    <a:pt x="1112" y="253"/>
                  </a:moveTo>
                  <a:lnTo>
                    <a:pt x="1118" y="283"/>
                  </a:lnTo>
                  <a:lnTo>
                    <a:pt x="1120" y="314"/>
                  </a:lnTo>
                  <a:lnTo>
                    <a:pt x="1124" y="344"/>
                  </a:lnTo>
                  <a:lnTo>
                    <a:pt x="1131" y="374"/>
                  </a:lnTo>
                  <a:lnTo>
                    <a:pt x="1122" y="374"/>
                  </a:lnTo>
                  <a:lnTo>
                    <a:pt x="1111" y="375"/>
                  </a:lnTo>
                  <a:lnTo>
                    <a:pt x="1101" y="378"/>
                  </a:lnTo>
                  <a:lnTo>
                    <a:pt x="1092" y="381"/>
                  </a:lnTo>
                  <a:lnTo>
                    <a:pt x="1082" y="383"/>
                  </a:lnTo>
                  <a:lnTo>
                    <a:pt x="1071" y="385"/>
                  </a:lnTo>
                  <a:lnTo>
                    <a:pt x="1061" y="385"/>
                  </a:lnTo>
                  <a:lnTo>
                    <a:pt x="1048" y="381"/>
                  </a:lnTo>
                  <a:lnTo>
                    <a:pt x="1034" y="379"/>
                  </a:lnTo>
                  <a:lnTo>
                    <a:pt x="1028" y="392"/>
                  </a:lnTo>
                  <a:lnTo>
                    <a:pt x="1023" y="406"/>
                  </a:lnTo>
                  <a:lnTo>
                    <a:pt x="1009" y="415"/>
                  </a:lnTo>
                  <a:lnTo>
                    <a:pt x="990" y="417"/>
                  </a:lnTo>
                  <a:lnTo>
                    <a:pt x="970" y="420"/>
                  </a:lnTo>
                  <a:lnTo>
                    <a:pt x="949" y="425"/>
                  </a:lnTo>
                  <a:lnTo>
                    <a:pt x="930" y="432"/>
                  </a:lnTo>
                  <a:lnTo>
                    <a:pt x="913" y="443"/>
                  </a:lnTo>
                  <a:lnTo>
                    <a:pt x="897" y="457"/>
                  </a:lnTo>
                  <a:lnTo>
                    <a:pt x="883" y="477"/>
                  </a:lnTo>
                  <a:lnTo>
                    <a:pt x="872" y="501"/>
                  </a:lnTo>
                  <a:lnTo>
                    <a:pt x="871" y="505"/>
                  </a:lnTo>
                  <a:lnTo>
                    <a:pt x="871" y="509"/>
                  </a:lnTo>
                  <a:lnTo>
                    <a:pt x="871" y="514"/>
                  </a:lnTo>
                  <a:lnTo>
                    <a:pt x="872" y="518"/>
                  </a:lnTo>
                  <a:lnTo>
                    <a:pt x="883" y="503"/>
                  </a:lnTo>
                  <a:lnTo>
                    <a:pt x="894" y="489"/>
                  </a:lnTo>
                  <a:lnTo>
                    <a:pt x="907" y="476"/>
                  </a:lnTo>
                  <a:lnTo>
                    <a:pt x="922" y="465"/>
                  </a:lnTo>
                  <a:lnTo>
                    <a:pt x="939" y="457"/>
                  </a:lnTo>
                  <a:lnTo>
                    <a:pt x="955" y="450"/>
                  </a:lnTo>
                  <a:lnTo>
                    <a:pt x="972" y="444"/>
                  </a:lnTo>
                  <a:lnTo>
                    <a:pt x="989" y="442"/>
                  </a:lnTo>
                  <a:lnTo>
                    <a:pt x="964" y="457"/>
                  </a:lnTo>
                  <a:lnTo>
                    <a:pt x="943" y="474"/>
                  </a:lnTo>
                  <a:lnTo>
                    <a:pt x="924" y="493"/>
                  </a:lnTo>
                  <a:lnTo>
                    <a:pt x="907" y="515"/>
                  </a:lnTo>
                  <a:lnTo>
                    <a:pt x="894" y="539"/>
                  </a:lnTo>
                  <a:lnTo>
                    <a:pt x="883" y="564"/>
                  </a:lnTo>
                  <a:lnTo>
                    <a:pt x="876" y="589"/>
                  </a:lnTo>
                  <a:lnTo>
                    <a:pt x="872" y="617"/>
                  </a:lnTo>
                  <a:lnTo>
                    <a:pt x="880" y="617"/>
                  </a:lnTo>
                  <a:lnTo>
                    <a:pt x="890" y="617"/>
                  </a:lnTo>
                  <a:lnTo>
                    <a:pt x="899" y="615"/>
                  </a:lnTo>
                  <a:lnTo>
                    <a:pt x="907" y="614"/>
                  </a:lnTo>
                  <a:lnTo>
                    <a:pt x="917" y="613"/>
                  </a:lnTo>
                  <a:lnTo>
                    <a:pt x="926" y="611"/>
                  </a:lnTo>
                  <a:lnTo>
                    <a:pt x="935" y="610"/>
                  </a:lnTo>
                  <a:lnTo>
                    <a:pt x="943" y="607"/>
                  </a:lnTo>
                  <a:lnTo>
                    <a:pt x="937" y="603"/>
                  </a:lnTo>
                  <a:lnTo>
                    <a:pt x="930" y="600"/>
                  </a:lnTo>
                  <a:lnTo>
                    <a:pt x="922" y="599"/>
                  </a:lnTo>
                  <a:lnTo>
                    <a:pt x="914" y="596"/>
                  </a:lnTo>
                  <a:lnTo>
                    <a:pt x="909" y="595"/>
                  </a:lnTo>
                  <a:lnTo>
                    <a:pt x="914" y="575"/>
                  </a:lnTo>
                  <a:lnTo>
                    <a:pt x="921" y="554"/>
                  </a:lnTo>
                  <a:lnTo>
                    <a:pt x="929" y="537"/>
                  </a:lnTo>
                  <a:lnTo>
                    <a:pt x="939" y="519"/>
                  </a:lnTo>
                  <a:lnTo>
                    <a:pt x="949" y="504"/>
                  </a:lnTo>
                  <a:lnTo>
                    <a:pt x="963" y="490"/>
                  </a:lnTo>
                  <a:lnTo>
                    <a:pt x="977" y="478"/>
                  </a:lnTo>
                  <a:lnTo>
                    <a:pt x="994" y="469"/>
                  </a:lnTo>
                  <a:lnTo>
                    <a:pt x="1005" y="463"/>
                  </a:lnTo>
                  <a:lnTo>
                    <a:pt x="1016" y="458"/>
                  </a:lnTo>
                  <a:lnTo>
                    <a:pt x="1028" y="454"/>
                  </a:lnTo>
                  <a:lnTo>
                    <a:pt x="1040" y="451"/>
                  </a:lnTo>
                  <a:lnTo>
                    <a:pt x="1053" y="450"/>
                  </a:lnTo>
                  <a:lnTo>
                    <a:pt x="1063" y="451"/>
                  </a:lnTo>
                  <a:lnTo>
                    <a:pt x="1076" y="454"/>
                  </a:lnTo>
                  <a:lnTo>
                    <a:pt x="1088" y="461"/>
                  </a:lnTo>
                  <a:lnTo>
                    <a:pt x="1118" y="476"/>
                  </a:lnTo>
                  <a:lnTo>
                    <a:pt x="1108" y="496"/>
                  </a:lnTo>
                  <a:lnTo>
                    <a:pt x="1096" y="514"/>
                  </a:lnTo>
                  <a:lnTo>
                    <a:pt x="1081" y="530"/>
                  </a:lnTo>
                  <a:lnTo>
                    <a:pt x="1065" y="545"/>
                  </a:lnTo>
                  <a:lnTo>
                    <a:pt x="1046" y="558"/>
                  </a:lnTo>
                  <a:lnTo>
                    <a:pt x="1027" y="569"/>
                  </a:lnTo>
                  <a:lnTo>
                    <a:pt x="1006" y="579"/>
                  </a:lnTo>
                  <a:lnTo>
                    <a:pt x="987" y="587"/>
                  </a:lnTo>
                  <a:lnTo>
                    <a:pt x="1009" y="585"/>
                  </a:lnTo>
                  <a:lnTo>
                    <a:pt x="1031" y="583"/>
                  </a:lnTo>
                  <a:lnTo>
                    <a:pt x="1054" y="579"/>
                  </a:lnTo>
                  <a:lnTo>
                    <a:pt x="1074" y="572"/>
                  </a:lnTo>
                  <a:lnTo>
                    <a:pt x="1095" y="564"/>
                  </a:lnTo>
                  <a:lnTo>
                    <a:pt x="1111" y="552"/>
                  </a:lnTo>
                  <a:lnTo>
                    <a:pt x="1124" y="535"/>
                  </a:lnTo>
                  <a:lnTo>
                    <a:pt x="1133" y="515"/>
                  </a:lnTo>
                  <a:lnTo>
                    <a:pt x="1135" y="503"/>
                  </a:lnTo>
                  <a:lnTo>
                    <a:pt x="1139" y="490"/>
                  </a:lnTo>
                  <a:lnTo>
                    <a:pt x="1145" y="482"/>
                  </a:lnTo>
                  <a:lnTo>
                    <a:pt x="1154" y="476"/>
                  </a:lnTo>
                  <a:lnTo>
                    <a:pt x="1173" y="512"/>
                  </a:lnTo>
                  <a:lnTo>
                    <a:pt x="1192" y="549"/>
                  </a:lnTo>
                  <a:lnTo>
                    <a:pt x="1210" y="587"/>
                  </a:lnTo>
                  <a:lnTo>
                    <a:pt x="1225" y="625"/>
                  </a:lnTo>
                  <a:lnTo>
                    <a:pt x="1237" y="664"/>
                  </a:lnTo>
                  <a:lnTo>
                    <a:pt x="1248" y="705"/>
                  </a:lnTo>
                  <a:lnTo>
                    <a:pt x="1255" y="747"/>
                  </a:lnTo>
                  <a:lnTo>
                    <a:pt x="1257" y="789"/>
                  </a:lnTo>
                  <a:lnTo>
                    <a:pt x="1256" y="815"/>
                  </a:lnTo>
                  <a:lnTo>
                    <a:pt x="1252" y="840"/>
                  </a:lnTo>
                  <a:lnTo>
                    <a:pt x="1245" y="865"/>
                  </a:lnTo>
                  <a:lnTo>
                    <a:pt x="1236" y="889"/>
                  </a:lnTo>
                  <a:lnTo>
                    <a:pt x="1226" y="912"/>
                  </a:lnTo>
                  <a:lnTo>
                    <a:pt x="1217" y="937"/>
                  </a:lnTo>
                  <a:lnTo>
                    <a:pt x="1207" y="960"/>
                  </a:lnTo>
                  <a:lnTo>
                    <a:pt x="1199" y="984"/>
                  </a:lnTo>
                  <a:lnTo>
                    <a:pt x="1211" y="976"/>
                  </a:lnTo>
                  <a:lnTo>
                    <a:pt x="1222" y="966"/>
                  </a:lnTo>
                  <a:lnTo>
                    <a:pt x="1230" y="956"/>
                  </a:lnTo>
                  <a:lnTo>
                    <a:pt x="1240" y="945"/>
                  </a:lnTo>
                  <a:lnTo>
                    <a:pt x="1248" y="932"/>
                  </a:lnTo>
                  <a:lnTo>
                    <a:pt x="1255" y="920"/>
                  </a:lnTo>
                  <a:lnTo>
                    <a:pt x="1261" y="908"/>
                  </a:lnTo>
                  <a:lnTo>
                    <a:pt x="1269" y="896"/>
                  </a:lnTo>
                  <a:lnTo>
                    <a:pt x="1271" y="1139"/>
                  </a:lnTo>
                  <a:lnTo>
                    <a:pt x="1276" y="1237"/>
                  </a:lnTo>
                  <a:lnTo>
                    <a:pt x="1276" y="1336"/>
                  </a:lnTo>
                  <a:lnTo>
                    <a:pt x="1269" y="1433"/>
                  </a:lnTo>
                  <a:lnTo>
                    <a:pt x="1249" y="1525"/>
                  </a:lnTo>
                  <a:lnTo>
                    <a:pt x="1241" y="1551"/>
                  </a:lnTo>
                  <a:lnTo>
                    <a:pt x="1233" y="1576"/>
                  </a:lnTo>
                  <a:lnTo>
                    <a:pt x="1225" y="1602"/>
                  </a:lnTo>
                  <a:lnTo>
                    <a:pt x="1215" y="1628"/>
                  </a:lnTo>
                  <a:lnTo>
                    <a:pt x="1203" y="1651"/>
                  </a:lnTo>
                  <a:lnTo>
                    <a:pt x="1187" y="1674"/>
                  </a:lnTo>
                  <a:lnTo>
                    <a:pt x="1168" y="1693"/>
                  </a:lnTo>
                  <a:lnTo>
                    <a:pt x="1145" y="1711"/>
                  </a:lnTo>
                  <a:lnTo>
                    <a:pt x="1124" y="1721"/>
                  </a:lnTo>
                  <a:lnTo>
                    <a:pt x="1103" y="1731"/>
                  </a:lnTo>
                  <a:lnTo>
                    <a:pt x="1080" y="1739"/>
                  </a:lnTo>
                  <a:lnTo>
                    <a:pt x="1057" y="1746"/>
                  </a:lnTo>
                  <a:lnTo>
                    <a:pt x="1034" y="1751"/>
                  </a:lnTo>
                  <a:lnTo>
                    <a:pt x="1009" y="1755"/>
                  </a:lnTo>
                  <a:lnTo>
                    <a:pt x="983" y="1758"/>
                  </a:lnTo>
                  <a:lnTo>
                    <a:pt x="959" y="1759"/>
                  </a:lnTo>
                  <a:lnTo>
                    <a:pt x="933" y="1759"/>
                  </a:lnTo>
                  <a:lnTo>
                    <a:pt x="909" y="1759"/>
                  </a:lnTo>
                  <a:lnTo>
                    <a:pt x="883" y="1758"/>
                  </a:lnTo>
                  <a:lnTo>
                    <a:pt x="859" y="1757"/>
                  </a:lnTo>
                  <a:lnTo>
                    <a:pt x="833" y="1754"/>
                  </a:lnTo>
                  <a:lnTo>
                    <a:pt x="808" y="1751"/>
                  </a:lnTo>
                  <a:lnTo>
                    <a:pt x="784" y="1747"/>
                  </a:lnTo>
                  <a:lnTo>
                    <a:pt x="761" y="1743"/>
                  </a:lnTo>
                  <a:lnTo>
                    <a:pt x="739" y="1740"/>
                  </a:lnTo>
                  <a:lnTo>
                    <a:pt x="718" y="1736"/>
                  </a:lnTo>
                  <a:lnTo>
                    <a:pt x="694" y="1734"/>
                  </a:lnTo>
                  <a:lnTo>
                    <a:pt x="674" y="1730"/>
                  </a:lnTo>
                  <a:lnTo>
                    <a:pt x="652" y="1724"/>
                  </a:lnTo>
                  <a:lnTo>
                    <a:pt x="632" y="1717"/>
                  </a:lnTo>
                  <a:lnTo>
                    <a:pt x="613" y="1709"/>
                  </a:lnTo>
                  <a:lnTo>
                    <a:pt x="594" y="1698"/>
                  </a:lnTo>
                  <a:lnTo>
                    <a:pt x="585" y="1685"/>
                  </a:lnTo>
                  <a:lnTo>
                    <a:pt x="583" y="1666"/>
                  </a:lnTo>
                  <a:lnTo>
                    <a:pt x="586" y="1646"/>
                  </a:lnTo>
                  <a:lnTo>
                    <a:pt x="585" y="1627"/>
                  </a:lnTo>
                  <a:lnTo>
                    <a:pt x="575" y="1591"/>
                  </a:lnTo>
                  <a:lnTo>
                    <a:pt x="564" y="1557"/>
                  </a:lnTo>
                  <a:lnTo>
                    <a:pt x="551" y="1525"/>
                  </a:lnTo>
                  <a:lnTo>
                    <a:pt x="534" y="1492"/>
                  </a:lnTo>
                  <a:lnTo>
                    <a:pt x="517" y="1460"/>
                  </a:lnTo>
                  <a:lnTo>
                    <a:pt x="496" y="1430"/>
                  </a:lnTo>
                  <a:lnTo>
                    <a:pt x="473" y="1400"/>
                  </a:lnTo>
                  <a:lnTo>
                    <a:pt x="448" y="1372"/>
                  </a:lnTo>
                  <a:lnTo>
                    <a:pt x="425" y="1350"/>
                  </a:lnTo>
                  <a:lnTo>
                    <a:pt x="400" y="1332"/>
                  </a:lnTo>
                  <a:lnTo>
                    <a:pt x="374" y="1316"/>
                  </a:lnTo>
                  <a:lnTo>
                    <a:pt x="347" y="1301"/>
                  </a:lnTo>
                  <a:lnTo>
                    <a:pt x="320" y="1289"/>
                  </a:lnTo>
                  <a:lnTo>
                    <a:pt x="292" y="1278"/>
                  </a:lnTo>
                  <a:lnTo>
                    <a:pt x="263" y="1266"/>
                  </a:lnTo>
                  <a:lnTo>
                    <a:pt x="235" y="1255"/>
                  </a:lnTo>
                  <a:lnTo>
                    <a:pt x="208" y="1244"/>
                  </a:lnTo>
                  <a:lnTo>
                    <a:pt x="180" y="1232"/>
                  </a:lnTo>
                  <a:lnTo>
                    <a:pt x="153" y="1219"/>
                  </a:lnTo>
                  <a:lnTo>
                    <a:pt x="128" y="1202"/>
                  </a:lnTo>
                  <a:lnTo>
                    <a:pt x="105" y="1185"/>
                  </a:lnTo>
                  <a:lnTo>
                    <a:pt x="81" y="1163"/>
                  </a:lnTo>
                  <a:lnTo>
                    <a:pt x="61" y="1139"/>
                  </a:lnTo>
                  <a:lnTo>
                    <a:pt x="42" y="1110"/>
                  </a:lnTo>
                  <a:lnTo>
                    <a:pt x="29" y="1084"/>
                  </a:lnTo>
                  <a:lnTo>
                    <a:pt x="18" y="1057"/>
                  </a:lnTo>
                  <a:lnTo>
                    <a:pt x="10" y="1030"/>
                  </a:lnTo>
                  <a:lnTo>
                    <a:pt x="3" y="1000"/>
                  </a:lnTo>
                  <a:lnTo>
                    <a:pt x="0" y="970"/>
                  </a:lnTo>
                  <a:lnTo>
                    <a:pt x="0" y="941"/>
                  </a:lnTo>
                  <a:lnTo>
                    <a:pt x="3" y="911"/>
                  </a:lnTo>
                  <a:lnTo>
                    <a:pt x="8" y="881"/>
                  </a:lnTo>
                  <a:lnTo>
                    <a:pt x="15" y="857"/>
                  </a:lnTo>
                  <a:lnTo>
                    <a:pt x="22" y="831"/>
                  </a:lnTo>
                  <a:lnTo>
                    <a:pt x="30" y="806"/>
                  </a:lnTo>
                  <a:lnTo>
                    <a:pt x="38" y="782"/>
                  </a:lnTo>
                  <a:lnTo>
                    <a:pt x="48" y="758"/>
                  </a:lnTo>
                  <a:lnTo>
                    <a:pt x="58" y="733"/>
                  </a:lnTo>
                  <a:lnTo>
                    <a:pt x="69" y="710"/>
                  </a:lnTo>
                  <a:lnTo>
                    <a:pt x="81" y="687"/>
                  </a:lnTo>
                  <a:lnTo>
                    <a:pt x="95" y="664"/>
                  </a:lnTo>
                  <a:lnTo>
                    <a:pt x="110" y="642"/>
                  </a:lnTo>
                  <a:lnTo>
                    <a:pt x="126" y="622"/>
                  </a:lnTo>
                  <a:lnTo>
                    <a:pt x="144" y="602"/>
                  </a:lnTo>
                  <a:lnTo>
                    <a:pt x="163" y="583"/>
                  </a:lnTo>
                  <a:lnTo>
                    <a:pt x="185" y="565"/>
                  </a:lnTo>
                  <a:lnTo>
                    <a:pt x="206" y="549"/>
                  </a:lnTo>
                  <a:lnTo>
                    <a:pt x="231" y="534"/>
                  </a:lnTo>
                  <a:lnTo>
                    <a:pt x="248" y="524"/>
                  </a:lnTo>
                  <a:lnTo>
                    <a:pt x="266" y="515"/>
                  </a:lnTo>
                  <a:lnTo>
                    <a:pt x="284" y="507"/>
                  </a:lnTo>
                  <a:lnTo>
                    <a:pt x="301" y="497"/>
                  </a:lnTo>
                  <a:lnTo>
                    <a:pt x="319" y="488"/>
                  </a:lnTo>
                  <a:lnTo>
                    <a:pt x="338" y="480"/>
                  </a:lnTo>
                  <a:lnTo>
                    <a:pt x="355" y="469"/>
                  </a:lnTo>
                  <a:lnTo>
                    <a:pt x="373" y="459"/>
                  </a:lnTo>
                  <a:lnTo>
                    <a:pt x="389" y="448"/>
                  </a:lnTo>
                  <a:lnTo>
                    <a:pt x="407" y="436"/>
                  </a:lnTo>
                  <a:lnTo>
                    <a:pt x="422" y="424"/>
                  </a:lnTo>
                  <a:lnTo>
                    <a:pt x="437" y="411"/>
                  </a:lnTo>
                  <a:lnTo>
                    <a:pt x="452" y="396"/>
                  </a:lnTo>
                  <a:lnTo>
                    <a:pt x="465" y="379"/>
                  </a:lnTo>
                  <a:lnTo>
                    <a:pt x="477" y="362"/>
                  </a:lnTo>
                  <a:lnTo>
                    <a:pt x="488" y="343"/>
                  </a:lnTo>
                  <a:lnTo>
                    <a:pt x="492" y="337"/>
                  </a:lnTo>
                  <a:lnTo>
                    <a:pt x="499" y="333"/>
                  </a:lnTo>
                  <a:lnTo>
                    <a:pt x="506" y="331"/>
                  </a:lnTo>
                  <a:lnTo>
                    <a:pt x="513" y="328"/>
                  </a:lnTo>
                  <a:lnTo>
                    <a:pt x="521" y="326"/>
                  </a:lnTo>
                  <a:lnTo>
                    <a:pt x="529" y="325"/>
                  </a:lnTo>
                  <a:lnTo>
                    <a:pt x="537" y="322"/>
                  </a:lnTo>
                  <a:lnTo>
                    <a:pt x="544" y="320"/>
                  </a:lnTo>
                  <a:lnTo>
                    <a:pt x="559" y="310"/>
                  </a:lnTo>
                  <a:lnTo>
                    <a:pt x="572" y="302"/>
                  </a:lnTo>
                  <a:lnTo>
                    <a:pt x="587" y="293"/>
                  </a:lnTo>
                  <a:lnTo>
                    <a:pt x="601" y="282"/>
                  </a:lnTo>
                  <a:lnTo>
                    <a:pt x="614" y="272"/>
                  </a:lnTo>
                  <a:lnTo>
                    <a:pt x="628" y="261"/>
                  </a:lnTo>
                  <a:lnTo>
                    <a:pt x="640" y="249"/>
                  </a:lnTo>
                  <a:lnTo>
                    <a:pt x="652" y="237"/>
                  </a:lnTo>
                  <a:lnTo>
                    <a:pt x="658" y="232"/>
                  </a:lnTo>
                  <a:lnTo>
                    <a:pt x="663" y="226"/>
                  </a:lnTo>
                  <a:lnTo>
                    <a:pt x="669" y="223"/>
                  </a:lnTo>
                  <a:lnTo>
                    <a:pt x="675" y="221"/>
                  </a:lnTo>
                  <a:lnTo>
                    <a:pt x="666" y="244"/>
                  </a:lnTo>
                  <a:lnTo>
                    <a:pt x="654" y="267"/>
                  </a:lnTo>
                  <a:lnTo>
                    <a:pt x="640" y="290"/>
                  </a:lnTo>
                  <a:lnTo>
                    <a:pt x="624" y="312"/>
                  </a:lnTo>
                  <a:lnTo>
                    <a:pt x="608" y="333"/>
                  </a:lnTo>
                  <a:lnTo>
                    <a:pt x="590" y="354"/>
                  </a:lnTo>
                  <a:lnTo>
                    <a:pt x="571" y="374"/>
                  </a:lnTo>
                  <a:lnTo>
                    <a:pt x="551" y="393"/>
                  </a:lnTo>
                  <a:lnTo>
                    <a:pt x="572" y="390"/>
                  </a:lnTo>
                  <a:lnTo>
                    <a:pt x="594" y="385"/>
                  </a:lnTo>
                  <a:lnTo>
                    <a:pt x="614" y="379"/>
                  </a:lnTo>
                  <a:lnTo>
                    <a:pt x="636" y="373"/>
                  </a:lnTo>
                  <a:lnTo>
                    <a:pt x="656" y="364"/>
                  </a:lnTo>
                  <a:lnTo>
                    <a:pt x="677" y="356"/>
                  </a:lnTo>
                  <a:lnTo>
                    <a:pt x="697" y="348"/>
                  </a:lnTo>
                  <a:lnTo>
                    <a:pt x="718" y="340"/>
                  </a:lnTo>
                  <a:lnTo>
                    <a:pt x="743" y="328"/>
                  </a:lnTo>
                  <a:lnTo>
                    <a:pt x="768" y="314"/>
                  </a:lnTo>
                  <a:lnTo>
                    <a:pt x="791" y="299"/>
                  </a:lnTo>
                  <a:lnTo>
                    <a:pt x="812" y="282"/>
                  </a:lnTo>
                  <a:lnTo>
                    <a:pt x="833" y="263"/>
                  </a:lnTo>
                  <a:lnTo>
                    <a:pt x="853" y="242"/>
                  </a:lnTo>
                  <a:lnTo>
                    <a:pt x="871" y="222"/>
                  </a:lnTo>
                  <a:lnTo>
                    <a:pt x="887" y="199"/>
                  </a:lnTo>
                  <a:lnTo>
                    <a:pt x="903" y="176"/>
                  </a:lnTo>
                  <a:lnTo>
                    <a:pt x="917" y="152"/>
                  </a:lnTo>
                  <a:lnTo>
                    <a:pt x="930" y="127"/>
                  </a:lnTo>
                  <a:lnTo>
                    <a:pt x="941" y="103"/>
                  </a:lnTo>
                  <a:lnTo>
                    <a:pt x="952" y="77"/>
                  </a:lnTo>
                  <a:lnTo>
                    <a:pt x="960" y="51"/>
                  </a:lnTo>
                  <a:lnTo>
                    <a:pt x="968" y="25"/>
                  </a:lnTo>
                  <a:lnTo>
                    <a:pt x="974" y="0"/>
                  </a:lnTo>
                  <a:lnTo>
                    <a:pt x="998" y="28"/>
                  </a:lnTo>
                  <a:lnTo>
                    <a:pt x="1021" y="57"/>
                  </a:lnTo>
                  <a:lnTo>
                    <a:pt x="1043" y="88"/>
                  </a:lnTo>
                  <a:lnTo>
                    <a:pt x="1062" y="118"/>
                  </a:lnTo>
                  <a:lnTo>
                    <a:pt x="1078" y="150"/>
                  </a:lnTo>
                  <a:lnTo>
                    <a:pt x="1092" y="184"/>
                  </a:lnTo>
                  <a:lnTo>
                    <a:pt x="1104" y="218"/>
                  </a:lnTo>
                  <a:lnTo>
                    <a:pt x="1112" y="253"/>
                  </a:lnTo>
                  <a:close/>
                </a:path>
              </a:pathLst>
            </a:custGeom>
            <a:solidFill>
              <a:srgbClr val="F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2" name="Freeform 30">
              <a:extLst>
                <a:ext uri="{FF2B5EF4-FFF2-40B4-BE49-F238E27FC236}">
                  <a16:creationId xmlns:a16="http://schemas.microsoft.com/office/drawing/2014/main" id="{A52481F8-C3D0-AB4D-A582-D467D0655D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2" y="3115"/>
              <a:ext cx="90" cy="606"/>
            </a:xfrm>
            <a:custGeom>
              <a:avLst/>
              <a:gdLst>
                <a:gd name="T0" fmla="*/ 117 w 180"/>
                <a:gd name="T1" fmla="*/ 283 h 1213"/>
                <a:gd name="T2" fmla="*/ 125 w 180"/>
                <a:gd name="T3" fmla="*/ 439 h 1213"/>
                <a:gd name="T4" fmla="*/ 121 w 180"/>
                <a:gd name="T5" fmla="*/ 593 h 1213"/>
                <a:gd name="T6" fmla="*/ 99 w 180"/>
                <a:gd name="T7" fmla="*/ 732 h 1213"/>
                <a:gd name="T8" fmla="*/ 80 w 180"/>
                <a:gd name="T9" fmla="*/ 825 h 1213"/>
                <a:gd name="T10" fmla="*/ 95 w 180"/>
                <a:gd name="T11" fmla="*/ 871 h 1213"/>
                <a:gd name="T12" fmla="*/ 106 w 180"/>
                <a:gd name="T13" fmla="*/ 931 h 1213"/>
                <a:gd name="T14" fmla="*/ 119 w 180"/>
                <a:gd name="T15" fmla="*/ 974 h 1213"/>
                <a:gd name="T16" fmla="*/ 126 w 180"/>
                <a:gd name="T17" fmla="*/ 1033 h 1213"/>
                <a:gd name="T18" fmla="*/ 103 w 180"/>
                <a:gd name="T19" fmla="*/ 1136 h 1213"/>
                <a:gd name="T20" fmla="*/ 92 w 180"/>
                <a:gd name="T21" fmla="*/ 1195 h 1213"/>
                <a:gd name="T22" fmla="*/ 115 w 180"/>
                <a:gd name="T23" fmla="*/ 1157 h 1213"/>
                <a:gd name="T24" fmla="*/ 133 w 180"/>
                <a:gd name="T25" fmla="*/ 1114 h 1213"/>
                <a:gd name="T26" fmla="*/ 146 w 180"/>
                <a:gd name="T27" fmla="*/ 1071 h 1213"/>
                <a:gd name="T28" fmla="*/ 173 w 180"/>
                <a:gd name="T29" fmla="*/ 957 h 1213"/>
                <a:gd name="T30" fmla="*/ 180 w 180"/>
                <a:gd name="T31" fmla="*/ 761 h 1213"/>
                <a:gd name="T32" fmla="*/ 173 w 180"/>
                <a:gd name="T33" fmla="*/ 420 h 1213"/>
                <a:gd name="T34" fmla="*/ 159 w 180"/>
                <a:gd name="T35" fmla="*/ 444 h 1213"/>
                <a:gd name="T36" fmla="*/ 144 w 180"/>
                <a:gd name="T37" fmla="*/ 469 h 1213"/>
                <a:gd name="T38" fmla="*/ 126 w 180"/>
                <a:gd name="T39" fmla="*/ 490 h 1213"/>
                <a:gd name="T40" fmla="*/ 103 w 180"/>
                <a:gd name="T41" fmla="*/ 508 h 1213"/>
                <a:gd name="T42" fmla="*/ 121 w 180"/>
                <a:gd name="T43" fmla="*/ 461 h 1213"/>
                <a:gd name="T44" fmla="*/ 140 w 180"/>
                <a:gd name="T45" fmla="*/ 413 h 1213"/>
                <a:gd name="T46" fmla="*/ 156 w 180"/>
                <a:gd name="T47" fmla="*/ 364 h 1213"/>
                <a:gd name="T48" fmla="*/ 161 w 180"/>
                <a:gd name="T49" fmla="*/ 313 h 1213"/>
                <a:gd name="T50" fmla="*/ 152 w 180"/>
                <a:gd name="T51" fmla="*/ 229 h 1213"/>
                <a:gd name="T52" fmla="*/ 129 w 180"/>
                <a:gd name="T53" fmla="*/ 149 h 1213"/>
                <a:gd name="T54" fmla="*/ 96 w 180"/>
                <a:gd name="T55" fmla="*/ 73 h 1213"/>
                <a:gd name="T56" fmla="*/ 58 w 180"/>
                <a:gd name="T57" fmla="*/ 0 h 1213"/>
                <a:gd name="T58" fmla="*/ 43 w 180"/>
                <a:gd name="T59" fmla="*/ 14 h 1213"/>
                <a:gd name="T60" fmla="*/ 37 w 180"/>
                <a:gd name="T61" fmla="*/ 39 h 1213"/>
                <a:gd name="T62" fmla="*/ 23 w 180"/>
                <a:gd name="T63" fmla="*/ 66 h 1213"/>
                <a:gd name="T64" fmla="*/ 0 w 180"/>
                <a:gd name="T65" fmla="*/ 85 h 1213"/>
                <a:gd name="T66" fmla="*/ 1 w 180"/>
                <a:gd name="T67" fmla="*/ 86 h 1213"/>
                <a:gd name="T68" fmla="*/ 1 w 180"/>
                <a:gd name="T69" fmla="*/ 89 h 1213"/>
                <a:gd name="T70" fmla="*/ 23 w 180"/>
                <a:gd name="T71" fmla="*/ 124 h 1213"/>
                <a:gd name="T72" fmla="*/ 56 w 180"/>
                <a:gd name="T73" fmla="*/ 150 h 1213"/>
                <a:gd name="T74" fmla="*/ 88 w 180"/>
                <a:gd name="T75" fmla="*/ 176 h 1213"/>
                <a:gd name="T76" fmla="*/ 110 w 180"/>
                <a:gd name="T77" fmla="*/ 211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213">
                  <a:moveTo>
                    <a:pt x="110" y="211"/>
                  </a:moveTo>
                  <a:lnTo>
                    <a:pt x="117" y="283"/>
                  </a:lnTo>
                  <a:lnTo>
                    <a:pt x="122" y="360"/>
                  </a:lnTo>
                  <a:lnTo>
                    <a:pt x="125" y="439"/>
                  </a:lnTo>
                  <a:lnTo>
                    <a:pt x="125" y="516"/>
                  </a:lnTo>
                  <a:lnTo>
                    <a:pt x="121" y="593"/>
                  </a:lnTo>
                  <a:lnTo>
                    <a:pt x="112" y="665"/>
                  </a:lnTo>
                  <a:lnTo>
                    <a:pt x="99" y="732"/>
                  </a:lnTo>
                  <a:lnTo>
                    <a:pt x="80" y="790"/>
                  </a:lnTo>
                  <a:lnTo>
                    <a:pt x="80" y="825"/>
                  </a:lnTo>
                  <a:lnTo>
                    <a:pt x="85" y="848"/>
                  </a:lnTo>
                  <a:lnTo>
                    <a:pt x="95" y="871"/>
                  </a:lnTo>
                  <a:lnTo>
                    <a:pt x="102" y="905"/>
                  </a:lnTo>
                  <a:lnTo>
                    <a:pt x="106" y="931"/>
                  </a:lnTo>
                  <a:lnTo>
                    <a:pt x="112" y="953"/>
                  </a:lnTo>
                  <a:lnTo>
                    <a:pt x="119" y="974"/>
                  </a:lnTo>
                  <a:lnTo>
                    <a:pt x="125" y="1000"/>
                  </a:lnTo>
                  <a:lnTo>
                    <a:pt x="126" y="1033"/>
                  </a:lnTo>
                  <a:lnTo>
                    <a:pt x="119" y="1076"/>
                  </a:lnTo>
                  <a:lnTo>
                    <a:pt x="103" y="1136"/>
                  </a:lnTo>
                  <a:lnTo>
                    <a:pt x="76" y="1213"/>
                  </a:lnTo>
                  <a:lnTo>
                    <a:pt x="92" y="1195"/>
                  </a:lnTo>
                  <a:lnTo>
                    <a:pt x="104" y="1176"/>
                  </a:lnTo>
                  <a:lnTo>
                    <a:pt x="115" y="1157"/>
                  </a:lnTo>
                  <a:lnTo>
                    <a:pt x="125" y="1136"/>
                  </a:lnTo>
                  <a:lnTo>
                    <a:pt x="133" y="1114"/>
                  </a:lnTo>
                  <a:lnTo>
                    <a:pt x="140" y="1092"/>
                  </a:lnTo>
                  <a:lnTo>
                    <a:pt x="146" y="1071"/>
                  </a:lnTo>
                  <a:lnTo>
                    <a:pt x="153" y="1049"/>
                  </a:lnTo>
                  <a:lnTo>
                    <a:pt x="173" y="957"/>
                  </a:lnTo>
                  <a:lnTo>
                    <a:pt x="180" y="860"/>
                  </a:lnTo>
                  <a:lnTo>
                    <a:pt x="180" y="761"/>
                  </a:lnTo>
                  <a:lnTo>
                    <a:pt x="175" y="663"/>
                  </a:lnTo>
                  <a:lnTo>
                    <a:pt x="173" y="420"/>
                  </a:lnTo>
                  <a:lnTo>
                    <a:pt x="165" y="432"/>
                  </a:lnTo>
                  <a:lnTo>
                    <a:pt x="159" y="444"/>
                  </a:lnTo>
                  <a:lnTo>
                    <a:pt x="152" y="456"/>
                  </a:lnTo>
                  <a:lnTo>
                    <a:pt x="144" y="469"/>
                  </a:lnTo>
                  <a:lnTo>
                    <a:pt x="134" y="480"/>
                  </a:lnTo>
                  <a:lnTo>
                    <a:pt x="126" y="490"/>
                  </a:lnTo>
                  <a:lnTo>
                    <a:pt x="115" y="500"/>
                  </a:lnTo>
                  <a:lnTo>
                    <a:pt x="103" y="508"/>
                  </a:lnTo>
                  <a:lnTo>
                    <a:pt x="111" y="484"/>
                  </a:lnTo>
                  <a:lnTo>
                    <a:pt x="121" y="461"/>
                  </a:lnTo>
                  <a:lnTo>
                    <a:pt x="130" y="436"/>
                  </a:lnTo>
                  <a:lnTo>
                    <a:pt x="140" y="413"/>
                  </a:lnTo>
                  <a:lnTo>
                    <a:pt x="149" y="389"/>
                  </a:lnTo>
                  <a:lnTo>
                    <a:pt x="156" y="364"/>
                  </a:lnTo>
                  <a:lnTo>
                    <a:pt x="160" y="339"/>
                  </a:lnTo>
                  <a:lnTo>
                    <a:pt x="161" y="313"/>
                  </a:lnTo>
                  <a:lnTo>
                    <a:pt x="159" y="271"/>
                  </a:lnTo>
                  <a:lnTo>
                    <a:pt x="152" y="229"/>
                  </a:lnTo>
                  <a:lnTo>
                    <a:pt x="141" y="188"/>
                  </a:lnTo>
                  <a:lnTo>
                    <a:pt x="129" y="149"/>
                  </a:lnTo>
                  <a:lnTo>
                    <a:pt x="114" y="111"/>
                  </a:lnTo>
                  <a:lnTo>
                    <a:pt x="96" y="73"/>
                  </a:lnTo>
                  <a:lnTo>
                    <a:pt x="77" y="36"/>
                  </a:lnTo>
                  <a:lnTo>
                    <a:pt x="58" y="0"/>
                  </a:lnTo>
                  <a:lnTo>
                    <a:pt x="49" y="6"/>
                  </a:lnTo>
                  <a:lnTo>
                    <a:pt x="43" y="14"/>
                  </a:lnTo>
                  <a:lnTo>
                    <a:pt x="39" y="27"/>
                  </a:lnTo>
                  <a:lnTo>
                    <a:pt x="37" y="39"/>
                  </a:lnTo>
                  <a:lnTo>
                    <a:pt x="31" y="54"/>
                  </a:lnTo>
                  <a:lnTo>
                    <a:pt x="23" y="66"/>
                  </a:lnTo>
                  <a:lnTo>
                    <a:pt x="12" y="77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1" y="88"/>
                  </a:lnTo>
                  <a:lnTo>
                    <a:pt x="1" y="89"/>
                  </a:lnTo>
                  <a:lnTo>
                    <a:pt x="9" y="108"/>
                  </a:lnTo>
                  <a:lnTo>
                    <a:pt x="23" y="124"/>
                  </a:lnTo>
                  <a:lnTo>
                    <a:pt x="38" y="138"/>
                  </a:lnTo>
                  <a:lnTo>
                    <a:pt x="56" y="150"/>
                  </a:lnTo>
                  <a:lnTo>
                    <a:pt x="73" y="162"/>
                  </a:lnTo>
                  <a:lnTo>
                    <a:pt x="88" y="176"/>
                  </a:lnTo>
                  <a:lnTo>
                    <a:pt x="102" y="192"/>
                  </a:lnTo>
                  <a:lnTo>
                    <a:pt x="110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3" name="Freeform 31">
              <a:extLst>
                <a:ext uri="{FF2B5EF4-FFF2-40B4-BE49-F238E27FC236}">
                  <a16:creationId xmlns:a16="http://schemas.microsoft.com/office/drawing/2014/main" id="{5CDEA54E-0D8F-E74B-806F-E863F9C2BD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1" y="3103"/>
              <a:ext cx="42" cy="38"/>
            </a:xfrm>
            <a:custGeom>
              <a:avLst/>
              <a:gdLst>
                <a:gd name="T0" fmla="*/ 0 w 83"/>
                <a:gd name="T1" fmla="*/ 7 h 77"/>
                <a:gd name="T2" fmla="*/ 8 w 83"/>
                <a:gd name="T3" fmla="*/ 22 h 77"/>
                <a:gd name="T4" fmla="*/ 18 w 83"/>
                <a:gd name="T5" fmla="*/ 35 h 77"/>
                <a:gd name="T6" fmla="*/ 27 w 83"/>
                <a:gd name="T7" fmla="*/ 48 h 77"/>
                <a:gd name="T8" fmla="*/ 39 w 83"/>
                <a:gd name="T9" fmla="*/ 60 h 77"/>
                <a:gd name="T10" fmla="*/ 42 w 83"/>
                <a:gd name="T11" fmla="*/ 64 h 77"/>
                <a:gd name="T12" fmla="*/ 45 w 83"/>
                <a:gd name="T13" fmla="*/ 68 h 77"/>
                <a:gd name="T14" fmla="*/ 46 w 83"/>
                <a:gd name="T15" fmla="*/ 72 h 77"/>
                <a:gd name="T16" fmla="*/ 49 w 83"/>
                <a:gd name="T17" fmla="*/ 77 h 77"/>
                <a:gd name="T18" fmla="*/ 60 w 83"/>
                <a:gd name="T19" fmla="*/ 65 h 77"/>
                <a:gd name="T20" fmla="*/ 69 w 83"/>
                <a:gd name="T21" fmla="*/ 53 h 77"/>
                <a:gd name="T22" fmla="*/ 77 w 83"/>
                <a:gd name="T23" fmla="*/ 39 h 77"/>
                <a:gd name="T24" fmla="*/ 83 w 83"/>
                <a:gd name="T25" fmla="*/ 25 h 77"/>
                <a:gd name="T26" fmla="*/ 53 w 83"/>
                <a:gd name="T27" fmla="*/ 10 h 77"/>
                <a:gd name="T28" fmla="*/ 47 w 83"/>
                <a:gd name="T29" fmla="*/ 7 h 77"/>
                <a:gd name="T30" fmla="*/ 42 w 83"/>
                <a:gd name="T31" fmla="*/ 4 h 77"/>
                <a:gd name="T32" fmla="*/ 36 w 83"/>
                <a:gd name="T33" fmla="*/ 3 h 77"/>
                <a:gd name="T34" fmla="*/ 31 w 83"/>
                <a:gd name="T35" fmla="*/ 2 h 77"/>
                <a:gd name="T36" fmla="*/ 26 w 83"/>
                <a:gd name="T37" fmla="*/ 0 h 77"/>
                <a:gd name="T38" fmla="*/ 20 w 83"/>
                <a:gd name="T39" fmla="*/ 0 h 77"/>
                <a:gd name="T40" fmla="*/ 13 w 83"/>
                <a:gd name="T41" fmla="*/ 0 h 77"/>
                <a:gd name="T42" fmla="*/ 8 w 83"/>
                <a:gd name="T43" fmla="*/ 0 h 77"/>
                <a:gd name="T44" fmla="*/ 5 w 83"/>
                <a:gd name="T45" fmla="*/ 3 h 77"/>
                <a:gd name="T46" fmla="*/ 3 w 83"/>
                <a:gd name="T47" fmla="*/ 6 h 77"/>
                <a:gd name="T48" fmla="*/ 0 w 83"/>
                <a:gd name="T49" fmla="*/ 7 h 77"/>
                <a:gd name="T50" fmla="*/ 0 w 83"/>
                <a:gd name="T5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3" h="77">
                  <a:moveTo>
                    <a:pt x="0" y="7"/>
                  </a:moveTo>
                  <a:lnTo>
                    <a:pt x="8" y="22"/>
                  </a:lnTo>
                  <a:lnTo>
                    <a:pt x="18" y="35"/>
                  </a:lnTo>
                  <a:lnTo>
                    <a:pt x="27" y="48"/>
                  </a:lnTo>
                  <a:lnTo>
                    <a:pt x="39" y="60"/>
                  </a:lnTo>
                  <a:lnTo>
                    <a:pt x="42" y="64"/>
                  </a:lnTo>
                  <a:lnTo>
                    <a:pt x="45" y="68"/>
                  </a:lnTo>
                  <a:lnTo>
                    <a:pt x="46" y="72"/>
                  </a:lnTo>
                  <a:lnTo>
                    <a:pt x="49" y="77"/>
                  </a:lnTo>
                  <a:lnTo>
                    <a:pt x="60" y="65"/>
                  </a:lnTo>
                  <a:lnTo>
                    <a:pt x="69" y="53"/>
                  </a:lnTo>
                  <a:lnTo>
                    <a:pt x="77" y="39"/>
                  </a:lnTo>
                  <a:lnTo>
                    <a:pt x="83" y="25"/>
                  </a:lnTo>
                  <a:lnTo>
                    <a:pt x="53" y="10"/>
                  </a:lnTo>
                  <a:lnTo>
                    <a:pt x="47" y="7"/>
                  </a:lnTo>
                  <a:lnTo>
                    <a:pt x="42" y="4"/>
                  </a:lnTo>
                  <a:lnTo>
                    <a:pt x="36" y="3"/>
                  </a:lnTo>
                  <a:lnTo>
                    <a:pt x="31" y="2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4" name="Freeform 32">
              <a:extLst>
                <a:ext uri="{FF2B5EF4-FFF2-40B4-BE49-F238E27FC236}">
                  <a16:creationId xmlns:a16="http://schemas.microsoft.com/office/drawing/2014/main" id="{5FD55652-AB04-904E-AAE2-C912760272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4" y="2877"/>
              <a:ext cx="86" cy="192"/>
            </a:xfrm>
            <a:custGeom>
              <a:avLst/>
              <a:gdLst>
                <a:gd name="T0" fmla="*/ 90 w 171"/>
                <a:gd name="T1" fmla="*/ 381 h 385"/>
                <a:gd name="T2" fmla="*/ 102 w 171"/>
                <a:gd name="T3" fmla="*/ 385 h 385"/>
                <a:gd name="T4" fmla="*/ 113 w 171"/>
                <a:gd name="T5" fmla="*/ 385 h 385"/>
                <a:gd name="T6" fmla="*/ 122 w 171"/>
                <a:gd name="T7" fmla="*/ 383 h 385"/>
                <a:gd name="T8" fmla="*/ 133 w 171"/>
                <a:gd name="T9" fmla="*/ 381 h 385"/>
                <a:gd name="T10" fmla="*/ 143 w 171"/>
                <a:gd name="T11" fmla="*/ 378 h 385"/>
                <a:gd name="T12" fmla="*/ 152 w 171"/>
                <a:gd name="T13" fmla="*/ 375 h 385"/>
                <a:gd name="T14" fmla="*/ 162 w 171"/>
                <a:gd name="T15" fmla="*/ 374 h 385"/>
                <a:gd name="T16" fmla="*/ 171 w 171"/>
                <a:gd name="T17" fmla="*/ 374 h 385"/>
                <a:gd name="T18" fmla="*/ 164 w 171"/>
                <a:gd name="T19" fmla="*/ 344 h 385"/>
                <a:gd name="T20" fmla="*/ 160 w 171"/>
                <a:gd name="T21" fmla="*/ 314 h 385"/>
                <a:gd name="T22" fmla="*/ 158 w 171"/>
                <a:gd name="T23" fmla="*/ 283 h 385"/>
                <a:gd name="T24" fmla="*/ 152 w 171"/>
                <a:gd name="T25" fmla="*/ 253 h 385"/>
                <a:gd name="T26" fmla="*/ 144 w 171"/>
                <a:gd name="T27" fmla="*/ 218 h 385"/>
                <a:gd name="T28" fmla="*/ 132 w 171"/>
                <a:gd name="T29" fmla="*/ 184 h 385"/>
                <a:gd name="T30" fmla="*/ 118 w 171"/>
                <a:gd name="T31" fmla="*/ 150 h 385"/>
                <a:gd name="T32" fmla="*/ 102 w 171"/>
                <a:gd name="T33" fmla="*/ 118 h 385"/>
                <a:gd name="T34" fmla="*/ 83 w 171"/>
                <a:gd name="T35" fmla="*/ 88 h 385"/>
                <a:gd name="T36" fmla="*/ 61 w 171"/>
                <a:gd name="T37" fmla="*/ 57 h 385"/>
                <a:gd name="T38" fmla="*/ 38 w 171"/>
                <a:gd name="T39" fmla="*/ 28 h 385"/>
                <a:gd name="T40" fmla="*/ 14 w 171"/>
                <a:gd name="T41" fmla="*/ 0 h 385"/>
                <a:gd name="T42" fmla="*/ 11 w 171"/>
                <a:gd name="T43" fmla="*/ 12 h 385"/>
                <a:gd name="T44" fmla="*/ 7 w 171"/>
                <a:gd name="T45" fmla="*/ 24 h 385"/>
                <a:gd name="T46" fmla="*/ 4 w 171"/>
                <a:gd name="T47" fmla="*/ 36 h 385"/>
                <a:gd name="T48" fmla="*/ 0 w 171"/>
                <a:gd name="T49" fmla="*/ 49 h 385"/>
                <a:gd name="T50" fmla="*/ 12 w 171"/>
                <a:gd name="T51" fmla="*/ 63 h 385"/>
                <a:gd name="T52" fmla="*/ 25 w 171"/>
                <a:gd name="T53" fmla="*/ 80 h 385"/>
                <a:gd name="T54" fmla="*/ 36 w 171"/>
                <a:gd name="T55" fmla="*/ 96 h 385"/>
                <a:gd name="T56" fmla="*/ 45 w 171"/>
                <a:gd name="T57" fmla="*/ 112 h 385"/>
                <a:gd name="T58" fmla="*/ 55 w 171"/>
                <a:gd name="T59" fmla="*/ 129 h 385"/>
                <a:gd name="T60" fmla="*/ 63 w 171"/>
                <a:gd name="T61" fmla="*/ 148 h 385"/>
                <a:gd name="T62" fmla="*/ 68 w 171"/>
                <a:gd name="T63" fmla="*/ 165 h 385"/>
                <a:gd name="T64" fmla="*/ 74 w 171"/>
                <a:gd name="T65" fmla="*/ 185 h 385"/>
                <a:gd name="T66" fmla="*/ 78 w 171"/>
                <a:gd name="T67" fmla="*/ 234 h 385"/>
                <a:gd name="T68" fmla="*/ 83 w 171"/>
                <a:gd name="T69" fmla="*/ 283 h 385"/>
                <a:gd name="T70" fmla="*/ 87 w 171"/>
                <a:gd name="T71" fmla="*/ 332 h 385"/>
                <a:gd name="T72" fmla="*/ 90 w 171"/>
                <a:gd name="T73" fmla="*/ 38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385">
                  <a:moveTo>
                    <a:pt x="90" y="381"/>
                  </a:moveTo>
                  <a:lnTo>
                    <a:pt x="102" y="385"/>
                  </a:lnTo>
                  <a:lnTo>
                    <a:pt x="113" y="385"/>
                  </a:lnTo>
                  <a:lnTo>
                    <a:pt x="122" y="383"/>
                  </a:lnTo>
                  <a:lnTo>
                    <a:pt x="133" y="381"/>
                  </a:lnTo>
                  <a:lnTo>
                    <a:pt x="143" y="378"/>
                  </a:lnTo>
                  <a:lnTo>
                    <a:pt x="152" y="375"/>
                  </a:lnTo>
                  <a:lnTo>
                    <a:pt x="162" y="374"/>
                  </a:lnTo>
                  <a:lnTo>
                    <a:pt x="171" y="374"/>
                  </a:lnTo>
                  <a:lnTo>
                    <a:pt x="164" y="344"/>
                  </a:lnTo>
                  <a:lnTo>
                    <a:pt x="160" y="314"/>
                  </a:lnTo>
                  <a:lnTo>
                    <a:pt x="158" y="283"/>
                  </a:lnTo>
                  <a:lnTo>
                    <a:pt x="152" y="253"/>
                  </a:lnTo>
                  <a:lnTo>
                    <a:pt x="144" y="218"/>
                  </a:lnTo>
                  <a:lnTo>
                    <a:pt x="132" y="184"/>
                  </a:lnTo>
                  <a:lnTo>
                    <a:pt x="118" y="150"/>
                  </a:lnTo>
                  <a:lnTo>
                    <a:pt x="102" y="118"/>
                  </a:lnTo>
                  <a:lnTo>
                    <a:pt x="83" y="88"/>
                  </a:lnTo>
                  <a:lnTo>
                    <a:pt x="61" y="57"/>
                  </a:lnTo>
                  <a:lnTo>
                    <a:pt x="38" y="28"/>
                  </a:lnTo>
                  <a:lnTo>
                    <a:pt x="14" y="0"/>
                  </a:lnTo>
                  <a:lnTo>
                    <a:pt x="11" y="12"/>
                  </a:lnTo>
                  <a:lnTo>
                    <a:pt x="7" y="24"/>
                  </a:lnTo>
                  <a:lnTo>
                    <a:pt x="4" y="36"/>
                  </a:lnTo>
                  <a:lnTo>
                    <a:pt x="0" y="49"/>
                  </a:lnTo>
                  <a:lnTo>
                    <a:pt x="12" y="63"/>
                  </a:lnTo>
                  <a:lnTo>
                    <a:pt x="25" y="80"/>
                  </a:lnTo>
                  <a:lnTo>
                    <a:pt x="36" y="96"/>
                  </a:lnTo>
                  <a:lnTo>
                    <a:pt x="45" y="112"/>
                  </a:lnTo>
                  <a:lnTo>
                    <a:pt x="55" y="129"/>
                  </a:lnTo>
                  <a:lnTo>
                    <a:pt x="63" y="148"/>
                  </a:lnTo>
                  <a:lnTo>
                    <a:pt x="68" y="165"/>
                  </a:lnTo>
                  <a:lnTo>
                    <a:pt x="74" y="185"/>
                  </a:lnTo>
                  <a:lnTo>
                    <a:pt x="78" y="234"/>
                  </a:lnTo>
                  <a:lnTo>
                    <a:pt x="83" y="283"/>
                  </a:lnTo>
                  <a:lnTo>
                    <a:pt x="87" y="332"/>
                  </a:lnTo>
                  <a:lnTo>
                    <a:pt x="90" y="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5" name="Freeform 33">
              <a:extLst>
                <a:ext uri="{FF2B5EF4-FFF2-40B4-BE49-F238E27FC236}">
                  <a16:creationId xmlns:a16="http://schemas.microsoft.com/office/drawing/2014/main" id="{6431FBFA-A7AD-D742-AD77-EFC693779D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1" y="3233"/>
              <a:ext cx="151" cy="88"/>
            </a:xfrm>
            <a:custGeom>
              <a:avLst/>
              <a:gdLst>
                <a:gd name="T0" fmla="*/ 0 w 303"/>
                <a:gd name="T1" fmla="*/ 169 h 175"/>
                <a:gd name="T2" fmla="*/ 0 w 303"/>
                <a:gd name="T3" fmla="*/ 167 h 175"/>
                <a:gd name="T4" fmla="*/ 3 w 303"/>
                <a:gd name="T5" fmla="*/ 158 h 175"/>
                <a:gd name="T6" fmla="*/ 5 w 303"/>
                <a:gd name="T7" fmla="*/ 148 h 175"/>
                <a:gd name="T8" fmla="*/ 11 w 303"/>
                <a:gd name="T9" fmla="*/ 133 h 175"/>
                <a:gd name="T10" fmla="*/ 18 w 303"/>
                <a:gd name="T11" fmla="*/ 115 h 175"/>
                <a:gd name="T12" fmla="*/ 26 w 303"/>
                <a:gd name="T13" fmla="*/ 97 h 175"/>
                <a:gd name="T14" fmla="*/ 38 w 303"/>
                <a:gd name="T15" fmla="*/ 78 h 175"/>
                <a:gd name="T16" fmla="*/ 53 w 303"/>
                <a:gd name="T17" fmla="*/ 59 h 175"/>
                <a:gd name="T18" fmla="*/ 71 w 303"/>
                <a:gd name="T19" fmla="*/ 42 h 175"/>
                <a:gd name="T20" fmla="*/ 91 w 303"/>
                <a:gd name="T21" fmla="*/ 26 h 175"/>
                <a:gd name="T22" fmla="*/ 115 w 303"/>
                <a:gd name="T23" fmla="*/ 13 h 175"/>
                <a:gd name="T24" fmla="*/ 144 w 303"/>
                <a:gd name="T25" fmla="*/ 4 h 175"/>
                <a:gd name="T26" fmla="*/ 176 w 303"/>
                <a:gd name="T27" fmla="*/ 0 h 175"/>
                <a:gd name="T28" fmla="*/ 214 w 303"/>
                <a:gd name="T29" fmla="*/ 1 h 175"/>
                <a:gd name="T30" fmla="*/ 256 w 303"/>
                <a:gd name="T31" fmla="*/ 9 h 175"/>
                <a:gd name="T32" fmla="*/ 303 w 303"/>
                <a:gd name="T33" fmla="*/ 24 h 175"/>
                <a:gd name="T34" fmla="*/ 301 w 303"/>
                <a:gd name="T35" fmla="*/ 27 h 175"/>
                <a:gd name="T36" fmla="*/ 297 w 303"/>
                <a:gd name="T37" fmla="*/ 32 h 175"/>
                <a:gd name="T38" fmla="*/ 292 w 303"/>
                <a:gd name="T39" fmla="*/ 41 h 175"/>
                <a:gd name="T40" fmla="*/ 282 w 303"/>
                <a:gd name="T41" fmla="*/ 53 h 175"/>
                <a:gd name="T42" fmla="*/ 271 w 303"/>
                <a:gd name="T43" fmla="*/ 66 h 175"/>
                <a:gd name="T44" fmla="*/ 258 w 303"/>
                <a:gd name="T45" fmla="*/ 81 h 175"/>
                <a:gd name="T46" fmla="*/ 241 w 303"/>
                <a:gd name="T47" fmla="*/ 96 h 175"/>
                <a:gd name="T48" fmla="*/ 224 w 303"/>
                <a:gd name="T49" fmla="*/ 112 h 175"/>
                <a:gd name="T50" fmla="*/ 203 w 303"/>
                <a:gd name="T51" fmla="*/ 127 h 175"/>
                <a:gd name="T52" fmla="*/ 180 w 303"/>
                <a:gd name="T53" fmla="*/ 141 h 175"/>
                <a:gd name="T54" fmla="*/ 156 w 303"/>
                <a:gd name="T55" fmla="*/ 153 h 175"/>
                <a:gd name="T56" fmla="*/ 129 w 303"/>
                <a:gd name="T57" fmla="*/ 164 h 175"/>
                <a:gd name="T58" fmla="*/ 100 w 303"/>
                <a:gd name="T59" fmla="*/ 171 h 175"/>
                <a:gd name="T60" fmla="*/ 69 w 303"/>
                <a:gd name="T61" fmla="*/ 175 h 175"/>
                <a:gd name="T62" fmla="*/ 35 w 303"/>
                <a:gd name="T63" fmla="*/ 175 h 175"/>
                <a:gd name="T64" fmla="*/ 0 w 303"/>
                <a:gd name="T65" fmla="*/ 16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175">
                  <a:moveTo>
                    <a:pt x="0" y="169"/>
                  </a:moveTo>
                  <a:lnTo>
                    <a:pt x="0" y="167"/>
                  </a:lnTo>
                  <a:lnTo>
                    <a:pt x="3" y="158"/>
                  </a:lnTo>
                  <a:lnTo>
                    <a:pt x="5" y="148"/>
                  </a:lnTo>
                  <a:lnTo>
                    <a:pt x="11" y="133"/>
                  </a:lnTo>
                  <a:lnTo>
                    <a:pt x="18" y="115"/>
                  </a:lnTo>
                  <a:lnTo>
                    <a:pt x="26" y="97"/>
                  </a:lnTo>
                  <a:lnTo>
                    <a:pt x="38" y="78"/>
                  </a:lnTo>
                  <a:lnTo>
                    <a:pt x="53" y="59"/>
                  </a:lnTo>
                  <a:lnTo>
                    <a:pt x="71" y="42"/>
                  </a:lnTo>
                  <a:lnTo>
                    <a:pt x="91" y="26"/>
                  </a:lnTo>
                  <a:lnTo>
                    <a:pt x="115" y="13"/>
                  </a:lnTo>
                  <a:lnTo>
                    <a:pt x="144" y="4"/>
                  </a:lnTo>
                  <a:lnTo>
                    <a:pt x="176" y="0"/>
                  </a:lnTo>
                  <a:lnTo>
                    <a:pt x="214" y="1"/>
                  </a:lnTo>
                  <a:lnTo>
                    <a:pt x="256" y="9"/>
                  </a:lnTo>
                  <a:lnTo>
                    <a:pt x="303" y="24"/>
                  </a:lnTo>
                  <a:lnTo>
                    <a:pt x="301" y="27"/>
                  </a:lnTo>
                  <a:lnTo>
                    <a:pt x="297" y="32"/>
                  </a:lnTo>
                  <a:lnTo>
                    <a:pt x="292" y="41"/>
                  </a:lnTo>
                  <a:lnTo>
                    <a:pt x="282" y="53"/>
                  </a:lnTo>
                  <a:lnTo>
                    <a:pt x="271" y="66"/>
                  </a:lnTo>
                  <a:lnTo>
                    <a:pt x="258" y="81"/>
                  </a:lnTo>
                  <a:lnTo>
                    <a:pt x="241" y="96"/>
                  </a:lnTo>
                  <a:lnTo>
                    <a:pt x="224" y="112"/>
                  </a:lnTo>
                  <a:lnTo>
                    <a:pt x="203" y="127"/>
                  </a:lnTo>
                  <a:lnTo>
                    <a:pt x="180" y="141"/>
                  </a:lnTo>
                  <a:lnTo>
                    <a:pt x="156" y="153"/>
                  </a:lnTo>
                  <a:lnTo>
                    <a:pt x="129" y="164"/>
                  </a:lnTo>
                  <a:lnTo>
                    <a:pt x="100" y="171"/>
                  </a:lnTo>
                  <a:lnTo>
                    <a:pt x="69" y="175"/>
                  </a:lnTo>
                  <a:lnTo>
                    <a:pt x="35" y="175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6" name="Freeform 34">
              <a:extLst>
                <a:ext uri="{FF2B5EF4-FFF2-40B4-BE49-F238E27FC236}">
                  <a16:creationId xmlns:a16="http://schemas.microsoft.com/office/drawing/2014/main" id="{9BF4222A-F075-6B48-B7E9-55A0ECB339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3" y="2973"/>
              <a:ext cx="147" cy="130"/>
            </a:xfrm>
            <a:custGeom>
              <a:avLst/>
              <a:gdLst>
                <a:gd name="T0" fmla="*/ 293 w 293"/>
                <a:gd name="T1" fmla="*/ 26 h 259"/>
                <a:gd name="T2" fmla="*/ 293 w 293"/>
                <a:gd name="T3" fmla="*/ 38 h 259"/>
                <a:gd name="T4" fmla="*/ 286 w 293"/>
                <a:gd name="T5" fmla="*/ 31 h 259"/>
                <a:gd name="T6" fmla="*/ 280 w 293"/>
                <a:gd name="T7" fmla="*/ 26 h 259"/>
                <a:gd name="T8" fmla="*/ 273 w 293"/>
                <a:gd name="T9" fmla="*/ 21 h 259"/>
                <a:gd name="T10" fmla="*/ 266 w 293"/>
                <a:gd name="T11" fmla="*/ 17 h 259"/>
                <a:gd name="T12" fmla="*/ 258 w 293"/>
                <a:gd name="T13" fmla="*/ 14 h 259"/>
                <a:gd name="T14" fmla="*/ 250 w 293"/>
                <a:gd name="T15" fmla="*/ 12 h 259"/>
                <a:gd name="T16" fmla="*/ 242 w 293"/>
                <a:gd name="T17" fmla="*/ 12 h 259"/>
                <a:gd name="T18" fmla="*/ 234 w 293"/>
                <a:gd name="T19" fmla="*/ 14 h 259"/>
                <a:gd name="T20" fmla="*/ 227 w 293"/>
                <a:gd name="T21" fmla="*/ 17 h 259"/>
                <a:gd name="T22" fmla="*/ 220 w 293"/>
                <a:gd name="T23" fmla="*/ 21 h 259"/>
                <a:gd name="T24" fmla="*/ 215 w 293"/>
                <a:gd name="T25" fmla="*/ 26 h 259"/>
                <a:gd name="T26" fmla="*/ 209 w 293"/>
                <a:gd name="T27" fmla="*/ 31 h 259"/>
                <a:gd name="T28" fmla="*/ 205 w 293"/>
                <a:gd name="T29" fmla="*/ 38 h 259"/>
                <a:gd name="T30" fmla="*/ 201 w 293"/>
                <a:gd name="T31" fmla="*/ 44 h 259"/>
                <a:gd name="T32" fmla="*/ 197 w 293"/>
                <a:gd name="T33" fmla="*/ 50 h 259"/>
                <a:gd name="T34" fmla="*/ 193 w 293"/>
                <a:gd name="T35" fmla="*/ 57 h 259"/>
                <a:gd name="T36" fmla="*/ 179 w 293"/>
                <a:gd name="T37" fmla="*/ 83 h 259"/>
                <a:gd name="T38" fmla="*/ 167 w 293"/>
                <a:gd name="T39" fmla="*/ 109 h 259"/>
                <a:gd name="T40" fmla="*/ 155 w 293"/>
                <a:gd name="T41" fmla="*/ 136 h 259"/>
                <a:gd name="T42" fmla="*/ 143 w 293"/>
                <a:gd name="T43" fmla="*/ 162 h 259"/>
                <a:gd name="T44" fmla="*/ 129 w 293"/>
                <a:gd name="T45" fmla="*/ 187 h 259"/>
                <a:gd name="T46" fmla="*/ 113 w 293"/>
                <a:gd name="T47" fmla="*/ 210 h 259"/>
                <a:gd name="T48" fmla="*/ 92 w 293"/>
                <a:gd name="T49" fmla="*/ 232 h 259"/>
                <a:gd name="T50" fmla="*/ 68 w 293"/>
                <a:gd name="T51" fmla="*/ 251 h 259"/>
                <a:gd name="T52" fmla="*/ 60 w 293"/>
                <a:gd name="T53" fmla="*/ 255 h 259"/>
                <a:gd name="T54" fmla="*/ 52 w 293"/>
                <a:gd name="T55" fmla="*/ 258 h 259"/>
                <a:gd name="T56" fmla="*/ 44 w 293"/>
                <a:gd name="T57" fmla="*/ 259 h 259"/>
                <a:gd name="T58" fmla="*/ 34 w 293"/>
                <a:gd name="T59" fmla="*/ 259 h 259"/>
                <a:gd name="T60" fmla="*/ 26 w 293"/>
                <a:gd name="T61" fmla="*/ 259 h 259"/>
                <a:gd name="T62" fmla="*/ 17 w 293"/>
                <a:gd name="T63" fmla="*/ 258 h 259"/>
                <a:gd name="T64" fmla="*/ 8 w 293"/>
                <a:gd name="T65" fmla="*/ 256 h 259"/>
                <a:gd name="T66" fmla="*/ 0 w 293"/>
                <a:gd name="T67" fmla="*/ 254 h 259"/>
                <a:gd name="T68" fmla="*/ 7 w 293"/>
                <a:gd name="T69" fmla="*/ 237 h 259"/>
                <a:gd name="T70" fmla="*/ 15 w 293"/>
                <a:gd name="T71" fmla="*/ 223 h 259"/>
                <a:gd name="T72" fmla="*/ 26 w 293"/>
                <a:gd name="T73" fmla="*/ 208 h 259"/>
                <a:gd name="T74" fmla="*/ 38 w 293"/>
                <a:gd name="T75" fmla="*/ 194 h 259"/>
                <a:gd name="T76" fmla="*/ 50 w 293"/>
                <a:gd name="T77" fmla="*/ 179 h 259"/>
                <a:gd name="T78" fmla="*/ 64 w 293"/>
                <a:gd name="T79" fmla="*/ 166 h 259"/>
                <a:gd name="T80" fmla="*/ 76 w 293"/>
                <a:gd name="T81" fmla="*/ 151 h 259"/>
                <a:gd name="T82" fmla="*/ 87 w 293"/>
                <a:gd name="T83" fmla="*/ 136 h 259"/>
                <a:gd name="T84" fmla="*/ 102 w 293"/>
                <a:gd name="T85" fmla="*/ 113 h 259"/>
                <a:gd name="T86" fmla="*/ 120 w 293"/>
                <a:gd name="T87" fmla="*/ 88 h 259"/>
                <a:gd name="T88" fmla="*/ 137 w 293"/>
                <a:gd name="T89" fmla="*/ 64 h 259"/>
                <a:gd name="T90" fmla="*/ 158 w 293"/>
                <a:gd name="T91" fmla="*/ 41 h 259"/>
                <a:gd name="T92" fmla="*/ 179 w 293"/>
                <a:gd name="T93" fmla="*/ 22 h 259"/>
                <a:gd name="T94" fmla="*/ 204 w 293"/>
                <a:gd name="T95" fmla="*/ 7 h 259"/>
                <a:gd name="T96" fmla="*/ 231 w 293"/>
                <a:gd name="T97" fmla="*/ 0 h 259"/>
                <a:gd name="T98" fmla="*/ 261 w 293"/>
                <a:gd name="T99" fmla="*/ 2 h 259"/>
                <a:gd name="T100" fmla="*/ 270 w 293"/>
                <a:gd name="T101" fmla="*/ 4 h 259"/>
                <a:gd name="T102" fmla="*/ 280 w 293"/>
                <a:gd name="T103" fmla="*/ 10 h 259"/>
                <a:gd name="T104" fmla="*/ 286 w 293"/>
                <a:gd name="T105" fmla="*/ 18 h 259"/>
                <a:gd name="T106" fmla="*/ 293 w 293"/>
                <a:gd name="T107" fmla="*/ 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59">
                  <a:moveTo>
                    <a:pt x="293" y="26"/>
                  </a:moveTo>
                  <a:lnTo>
                    <a:pt x="293" y="38"/>
                  </a:lnTo>
                  <a:lnTo>
                    <a:pt x="286" y="31"/>
                  </a:lnTo>
                  <a:lnTo>
                    <a:pt x="280" y="26"/>
                  </a:lnTo>
                  <a:lnTo>
                    <a:pt x="273" y="21"/>
                  </a:lnTo>
                  <a:lnTo>
                    <a:pt x="266" y="17"/>
                  </a:lnTo>
                  <a:lnTo>
                    <a:pt x="258" y="14"/>
                  </a:lnTo>
                  <a:lnTo>
                    <a:pt x="250" y="12"/>
                  </a:lnTo>
                  <a:lnTo>
                    <a:pt x="242" y="12"/>
                  </a:lnTo>
                  <a:lnTo>
                    <a:pt x="234" y="14"/>
                  </a:lnTo>
                  <a:lnTo>
                    <a:pt x="227" y="17"/>
                  </a:lnTo>
                  <a:lnTo>
                    <a:pt x="220" y="21"/>
                  </a:lnTo>
                  <a:lnTo>
                    <a:pt x="215" y="26"/>
                  </a:lnTo>
                  <a:lnTo>
                    <a:pt x="209" y="31"/>
                  </a:lnTo>
                  <a:lnTo>
                    <a:pt x="205" y="38"/>
                  </a:lnTo>
                  <a:lnTo>
                    <a:pt x="201" y="44"/>
                  </a:lnTo>
                  <a:lnTo>
                    <a:pt x="197" y="50"/>
                  </a:lnTo>
                  <a:lnTo>
                    <a:pt x="193" y="57"/>
                  </a:lnTo>
                  <a:lnTo>
                    <a:pt x="179" y="83"/>
                  </a:lnTo>
                  <a:lnTo>
                    <a:pt x="167" y="109"/>
                  </a:lnTo>
                  <a:lnTo>
                    <a:pt x="155" y="136"/>
                  </a:lnTo>
                  <a:lnTo>
                    <a:pt x="143" y="162"/>
                  </a:lnTo>
                  <a:lnTo>
                    <a:pt x="129" y="187"/>
                  </a:lnTo>
                  <a:lnTo>
                    <a:pt x="113" y="210"/>
                  </a:lnTo>
                  <a:lnTo>
                    <a:pt x="92" y="232"/>
                  </a:lnTo>
                  <a:lnTo>
                    <a:pt x="68" y="251"/>
                  </a:lnTo>
                  <a:lnTo>
                    <a:pt x="60" y="255"/>
                  </a:lnTo>
                  <a:lnTo>
                    <a:pt x="52" y="258"/>
                  </a:lnTo>
                  <a:lnTo>
                    <a:pt x="44" y="259"/>
                  </a:lnTo>
                  <a:lnTo>
                    <a:pt x="34" y="259"/>
                  </a:lnTo>
                  <a:lnTo>
                    <a:pt x="26" y="259"/>
                  </a:lnTo>
                  <a:lnTo>
                    <a:pt x="17" y="258"/>
                  </a:lnTo>
                  <a:lnTo>
                    <a:pt x="8" y="256"/>
                  </a:lnTo>
                  <a:lnTo>
                    <a:pt x="0" y="254"/>
                  </a:lnTo>
                  <a:lnTo>
                    <a:pt x="7" y="237"/>
                  </a:lnTo>
                  <a:lnTo>
                    <a:pt x="15" y="223"/>
                  </a:lnTo>
                  <a:lnTo>
                    <a:pt x="26" y="208"/>
                  </a:lnTo>
                  <a:lnTo>
                    <a:pt x="38" y="194"/>
                  </a:lnTo>
                  <a:lnTo>
                    <a:pt x="50" y="179"/>
                  </a:lnTo>
                  <a:lnTo>
                    <a:pt x="64" y="166"/>
                  </a:lnTo>
                  <a:lnTo>
                    <a:pt x="76" y="151"/>
                  </a:lnTo>
                  <a:lnTo>
                    <a:pt x="87" y="136"/>
                  </a:lnTo>
                  <a:lnTo>
                    <a:pt x="102" y="113"/>
                  </a:lnTo>
                  <a:lnTo>
                    <a:pt x="120" y="88"/>
                  </a:lnTo>
                  <a:lnTo>
                    <a:pt x="137" y="64"/>
                  </a:lnTo>
                  <a:lnTo>
                    <a:pt x="158" y="41"/>
                  </a:lnTo>
                  <a:lnTo>
                    <a:pt x="179" y="22"/>
                  </a:lnTo>
                  <a:lnTo>
                    <a:pt x="204" y="7"/>
                  </a:lnTo>
                  <a:lnTo>
                    <a:pt x="231" y="0"/>
                  </a:lnTo>
                  <a:lnTo>
                    <a:pt x="261" y="2"/>
                  </a:lnTo>
                  <a:lnTo>
                    <a:pt x="270" y="4"/>
                  </a:lnTo>
                  <a:lnTo>
                    <a:pt x="280" y="10"/>
                  </a:lnTo>
                  <a:lnTo>
                    <a:pt x="286" y="18"/>
                  </a:lnTo>
                  <a:lnTo>
                    <a:pt x="29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7" name="Freeform 35">
              <a:extLst>
                <a:ext uri="{FF2B5EF4-FFF2-40B4-BE49-F238E27FC236}">
                  <a16:creationId xmlns:a16="http://schemas.microsoft.com/office/drawing/2014/main" id="{FF4BEE6B-53AE-7344-A153-BA6A5C8044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0" y="3131"/>
              <a:ext cx="258" cy="128"/>
            </a:xfrm>
            <a:custGeom>
              <a:avLst/>
              <a:gdLst>
                <a:gd name="T0" fmla="*/ 515 w 515"/>
                <a:gd name="T1" fmla="*/ 38 h 256"/>
                <a:gd name="T2" fmla="*/ 515 w 515"/>
                <a:gd name="T3" fmla="*/ 52 h 256"/>
                <a:gd name="T4" fmla="*/ 508 w 515"/>
                <a:gd name="T5" fmla="*/ 62 h 256"/>
                <a:gd name="T6" fmla="*/ 498 w 515"/>
                <a:gd name="T7" fmla="*/ 71 h 256"/>
                <a:gd name="T8" fmla="*/ 487 w 515"/>
                <a:gd name="T9" fmla="*/ 79 h 256"/>
                <a:gd name="T10" fmla="*/ 468 w 515"/>
                <a:gd name="T11" fmla="*/ 90 h 256"/>
                <a:gd name="T12" fmla="*/ 449 w 515"/>
                <a:gd name="T13" fmla="*/ 96 h 256"/>
                <a:gd name="T14" fmla="*/ 428 w 515"/>
                <a:gd name="T15" fmla="*/ 103 h 256"/>
                <a:gd name="T16" fmla="*/ 408 w 515"/>
                <a:gd name="T17" fmla="*/ 107 h 256"/>
                <a:gd name="T18" fmla="*/ 386 w 515"/>
                <a:gd name="T19" fmla="*/ 109 h 256"/>
                <a:gd name="T20" fmla="*/ 363 w 515"/>
                <a:gd name="T21" fmla="*/ 110 h 256"/>
                <a:gd name="T22" fmla="*/ 342 w 515"/>
                <a:gd name="T23" fmla="*/ 111 h 256"/>
                <a:gd name="T24" fmla="*/ 319 w 515"/>
                <a:gd name="T25" fmla="*/ 111 h 256"/>
                <a:gd name="T26" fmla="*/ 297 w 515"/>
                <a:gd name="T27" fmla="*/ 111 h 256"/>
                <a:gd name="T28" fmla="*/ 274 w 515"/>
                <a:gd name="T29" fmla="*/ 113 h 256"/>
                <a:gd name="T30" fmla="*/ 252 w 515"/>
                <a:gd name="T31" fmla="*/ 114 h 256"/>
                <a:gd name="T32" fmla="*/ 230 w 515"/>
                <a:gd name="T33" fmla="*/ 117 h 256"/>
                <a:gd name="T34" fmla="*/ 209 w 515"/>
                <a:gd name="T35" fmla="*/ 119 h 256"/>
                <a:gd name="T36" fmla="*/ 188 w 515"/>
                <a:gd name="T37" fmla="*/ 125 h 256"/>
                <a:gd name="T38" fmla="*/ 169 w 515"/>
                <a:gd name="T39" fmla="*/ 133 h 256"/>
                <a:gd name="T40" fmla="*/ 150 w 515"/>
                <a:gd name="T41" fmla="*/ 142 h 256"/>
                <a:gd name="T42" fmla="*/ 133 w 515"/>
                <a:gd name="T43" fmla="*/ 153 h 256"/>
                <a:gd name="T44" fmla="*/ 115 w 515"/>
                <a:gd name="T45" fmla="*/ 166 h 256"/>
                <a:gd name="T46" fmla="*/ 97 w 515"/>
                <a:gd name="T47" fmla="*/ 178 h 256"/>
                <a:gd name="T48" fmla="*/ 80 w 515"/>
                <a:gd name="T49" fmla="*/ 191 h 256"/>
                <a:gd name="T50" fmla="*/ 64 w 515"/>
                <a:gd name="T51" fmla="*/ 205 h 256"/>
                <a:gd name="T52" fmla="*/ 47 w 515"/>
                <a:gd name="T53" fmla="*/ 218 h 256"/>
                <a:gd name="T54" fmla="*/ 31 w 515"/>
                <a:gd name="T55" fmla="*/ 233 h 256"/>
                <a:gd name="T56" fmla="*/ 16 w 515"/>
                <a:gd name="T57" fmla="*/ 248 h 256"/>
                <a:gd name="T58" fmla="*/ 0 w 515"/>
                <a:gd name="T59" fmla="*/ 256 h 256"/>
                <a:gd name="T60" fmla="*/ 11 w 515"/>
                <a:gd name="T61" fmla="*/ 227 h 256"/>
                <a:gd name="T62" fmla="*/ 27 w 515"/>
                <a:gd name="T63" fmla="*/ 199 h 256"/>
                <a:gd name="T64" fmla="*/ 47 w 515"/>
                <a:gd name="T65" fmla="*/ 174 h 256"/>
                <a:gd name="T66" fmla="*/ 72 w 515"/>
                <a:gd name="T67" fmla="*/ 149 h 256"/>
                <a:gd name="T68" fmla="*/ 96 w 515"/>
                <a:gd name="T69" fmla="*/ 128 h 256"/>
                <a:gd name="T70" fmla="*/ 123 w 515"/>
                <a:gd name="T71" fmla="*/ 107 h 256"/>
                <a:gd name="T72" fmla="*/ 150 w 515"/>
                <a:gd name="T73" fmla="*/ 90 h 256"/>
                <a:gd name="T74" fmla="*/ 176 w 515"/>
                <a:gd name="T75" fmla="*/ 73 h 256"/>
                <a:gd name="T76" fmla="*/ 192 w 515"/>
                <a:gd name="T77" fmla="*/ 64 h 256"/>
                <a:gd name="T78" fmla="*/ 210 w 515"/>
                <a:gd name="T79" fmla="*/ 54 h 256"/>
                <a:gd name="T80" fmla="*/ 228 w 515"/>
                <a:gd name="T81" fmla="*/ 45 h 256"/>
                <a:gd name="T82" fmla="*/ 245 w 515"/>
                <a:gd name="T83" fmla="*/ 37 h 256"/>
                <a:gd name="T84" fmla="*/ 264 w 515"/>
                <a:gd name="T85" fmla="*/ 29 h 256"/>
                <a:gd name="T86" fmla="*/ 283 w 515"/>
                <a:gd name="T87" fmla="*/ 22 h 256"/>
                <a:gd name="T88" fmla="*/ 302 w 515"/>
                <a:gd name="T89" fmla="*/ 15 h 256"/>
                <a:gd name="T90" fmla="*/ 321 w 515"/>
                <a:gd name="T91" fmla="*/ 10 h 256"/>
                <a:gd name="T92" fmla="*/ 342 w 515"/>
                <a:gd name="T93" fmla="*/ 6 h 256"/>
                <a:gd name="T94" fmla="*/ 361 w 515"/>
                <a:gd name="T95" fmla="*/ 3 h 256"/>
                <a:gd name="T96" fmla="*/ 381 w 515"/>
                <a:gd name="T97" fmla="*/ 0 h 256"/>
                <a:gd name="T98" fmla="*/ 401 w 515"/>
                <a:gd name="T99" fmla="*/ 0 h 256"/>
                <a:gd name="T100" fmla="*/ 422 w 515"/>
                <a:gd name="T101" fmla="*/ 1 h 256"/>
                <a:gd name="T102" fmla="*/ 442 w 515"/>
                <a:gd name="T103" fmla="*/ 4 h 256"/>
                <a:gd name="T104" fmla="*/ 462 w 515"/>
                <a:gd name="T105" fmla="*/ 8 h 256"/>
                <a:gd name="T106" fmla="*/ 483 w 515"/>
                <a:gd name="T107" fmla="*/ 14 h 256"/>
                <a:gd name="T108" fmla="*/ 492 w 515"/>
                <a:gd name="T109" fmla="*/ 18 h 256"/>
                <a:gd name="T110" fmla="*/ 502 w 515"/>
                <a:gd name="T111" fmla="*/ 22 h 256"/>
                <a:gd name="T112" fmla="*/ 510 w 515"/>
                <a:gd name="T113" fmla="*/ 29 h 256"/>
                <a:gd name="T114" fmla="*/ 515 w 515"/>
                <a:gd name="T115" fmla="*/ 3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5" h="256">
                  <a:moveTo>
                    <a:pt x="515" y="38"/>
                  </a:moveTo>
                  <a:lnTo>
                    <a:pt x="515" y="52"/>
                  </a:lnTo>
                  <a:lnTo>
                    <a:pt x="508" y="62"/>
                  </a:lnTo>
                  <a:lnTo>
                    <a:pt x="498" y="71"/>
                  </a:lnTo>
                  <a:lnTo>
                    <a:pt x="487" y="79"/>
                  </a:lnTo>
                  <a:lnTo>
                    <a:pt x="468" y="90"/>
                  </a:lnTo>
                  <a:lnTo>
                    <a:pt x="449" y="96"/>
                  </a:lnTo>
                  <a:lnTo>
                    <a:pt x="428" y="103"/>
                  </a:lnTo>
                  <a:lnTo>
                    <a:pt x="408" y="107"/>
                  </a:lnTo>
                  <a:lnTo>
                    <a:pt x="386" y="109"/>
                  </a:lnTo>
                  <a:lnTo>
                    <a:pt x="363" y="110"/>
                  </a:lnTo>
                  <a:lnTo>
                    <a:pt x="342" y="111"/>
                  </a:lnTo>
                  <a:lnTo>
                    <a:pt x="319" y="111"/>
                  </a:lnTo>
                  <a:lnTo>
                    <a:pt x="297" y="111"/>
                  </a:lnTo>
                  <a:lnTo>
                    <a:pt x="274" y="113"/>
                  </a:lnTo>
                  <a:lnTo>
                    <a:pt x="252" y="114"/>
                  </a:lnTo>
                  <a:lnTo>
                    <a:pt x="230" y="117"/>
                  </a:lnTo>
                  <a:lnTo>
                    <a:pt x="209" y="119"/>
                  </a:lnTo>
                  <a:lnTo>
                    <a:pt x="188" y="125"/>
                  </a:lnTo>
                  <a:lnTo>
                    <a:pt x="169" y="133"/>
                  </a:lnTo>
                  <a:lnTo>
                    <a:pt x="150" y="142"/>
                  </a:lnTo>
                  <a:lnTo>
                    <a:pt x="133" y="153"/>
                  </a:lnTo>
                  <a:lnTo>
                    <a:pt x="115" y="166"/>
                  </a:lnTo>
                  <a:lnTo>
                    <a:pt x="97" y="178"/>
                  </a:lnTo>
                  <a:lnTo>
                    <a:pt x="80" y="191"/>
                  </a:lnTo>
                  <a:lnTo>
                    <a:pt x="64" y="205"/>
                  </a:lnTo>
                  <a:lnTo>
                    <a:pt x="47" y="218"/>
                  </a:lnTo>
                  <a:lnTo>
                    <a:pt x="31" y="233"/>
                  </a:lnTo>
                  <a:lnTo>
                    <a:pt x="16" y="248"/>
                  </a:lnTo>
                  <a:lnTo>
                    <a:pt x="0" y="256"/>
                  </a:lnTo>
                  <a:lnTo>
                    <a:pt x="11" y="227"/>
                  </a:lnTo>
                  <a:lnTo>
                    <a:pt x="27" y="199"/>
                  </a:lnTo>
                  <a:lnTo>
                    <a:pt x="47" y="174"/>
                  </a:lnTo>
                  <a:lnTo>
                    <a:pt x="72" y="149"/>
                  </a:lnTo>
                  <a:lnTo>
                    <a:pt x="96" y="128"/>
                  </a:lnTo>
                  <a:lnTo>
                    <a:pt x="123" y="107"/>
                  </a:lnTo>
                  <a:lnTo>
                    <a:pt x="150" y="90"/>
                  </a:lnTo>
                  <a:lnTo>
                    <a:pt x="176" y="73"/>
                  </a:lnTo>
                  <a:lnTo>
                    <a:pt x="192" y="64"/>
                  </a:lnTo>
                  <a:lnTo>
                    <a:pt x="210" y="54"/>
                  </a:lnTo>
                  <a:lnTo>
                    <a:pt x="228" y="45"/>
                  </a:lnTo>
                  <a:lnTo>
                    <a:pt x="245" y="37"/>
                  </a:lnTo>
                  <a:lnTo>
                    <a:pt x="264" y="29"/>
                  </a:lnTo>
                  <a:lnTo>
                    <a:pt x="283" y="22"/>
                  </a:lnTo>
                  <a:lnTo>
                    <a:pt x="302" y="15"/>
                  </a:lnTo>
                  <a:lnTo>
                    <a:pt x="321" y="10"/>
                  </a:lnTo>
                  <a:lnTo>
                    <a:pt x="342" y="6"/>
                  </a:lnTo>
                  <a:lnTo>
                    <a:pt x="361" y="3"/>
                  </a:lnTo>
                  <a:lnTo>
                    <a:pt x="381" y="0"/>
                  </a:lnTo>
                  <a:lnTo>
                    <a:pt x="401" y="0"/>
                  </a:lnTo>
                  <a:lnTo>
                    <a:pt x="422" y="1"/>
                  </a:lnTo>
                  <a:lnTo>
                    <a:pt x="442" y="4"/>
                  </a:lnTo>
                  <a:lnTo>
                    <a:pt x="462" y="8"/>
                  </a:lnTo>
                  <a:lnTo>
                    <a:pt x="483" y="14"/>
                  </a:lnTo>
                  <a:lnTo>
                    <a:pt x="492" y="18"/>
                  </a:lnTo>
                  <a:lnTo>
                    <a:pt x="502" y="22"/>
                  </a:lnTo>
                  <a:lnTo>
                    <a:pt x="510" y="29"/>
                  </a:lnTo>
                  <a:lnTo>
                    <a:pt x="515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8" name="Freeform 36">
              <a:extLst>
                <a:ext uri="{FF2B5EF4-FFF2-40B4-BE49-F238E27FC236}">
                  <a16:creationId xmlns:a16="http://schemas.microsoft.com/office/drawing/2014/main" id="{12180130-EFFC-6B45-90A1-A3163A988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06" y="3152"/>
              <a:ext cx="94" cy="178"/>
            </a:xfrm>
            <a:custGeom>
              <a:avLst/>
              <a:gdLst>
                <a:gd name="T0" fmla="*/ 40 w 189"/>
                <a:gd name="T1" fmla="*/ 99 h 357"/>
                <a:gd name="T2" fmla="*/ 48 w 189"/>
                <a:gd name="T3" fmla="*/ 136 h 357"/>
                <a:gd name="T4" fmla="*/ 60 w 189"/>
                <a:gd name="T5" fmla="*/ 171 h 357"/>
                <a:gd name="T6" fmla="*/ 75 w 189"/>
                <a:gd name="T7" fmla="*/ 204 h 357"/>
                <a:gd name="T8" fmla="*/ 92 w 189"/>
                <a:gd name="T9" fmla="*/ 236 h 357"/>
                <a:gd name="T10" fmla="*/ 113 w 189"/>
                <a:gd name="T11" fmla="*/ 269 h 357"/>
                <a:gd name="T12" fmla="*/ 136 w 189"/>
                <a:gd name="T13" fmla="*/ 298 h 357"/>
                <a:gd name="T14" fmla="*/ 162 w 189"/>
                <a:gd name="T15" fmla="*/ 328 h 357"/>
                <a:gd name="T16" fmla="*/ 189 w 189"/>
                <a:gd name="T17" fmla="*/ 357 h 357"/>
                <a:gd name="T18" fmla="*/ 171 w 189"/>
                <a:gd name="T19" fmla="*/ 350 h 357"/>
                <a:gd name="T20" fmla="*/ 141 w 189"/>
                <a:gd name="T21" fmla="*/ 321 h 357"/>
                <a:gd name="T22" fmla="*/ 114 w 189"/>
                <a:gd name="T23" fmla="*/ 292 h 357"/>
                <a:gd name="T24" fmla="*/ 88 w 189"/>
                <a:gd name="T25" fmla="*/ 260 h 357"/>
                <a:gd name="T26" fmla="*/ 65 w 189"/>
                <a:gd name="T27" fmla="*/ 229 h 357"/>
                <a:gd name="T28" fmla="*/ 44 w 189"/>
                <a:gd name="T29" fmla="*/ 197 h 357"/>
                <a:gd name="T30" fmla="*/ 26 w 189"/>
                <a:gd name="T31" fmla="*/ 163 h 357"/>
                <a:gd name="T32" fmla="*/ 12 w 189"/>
                <a:gd name="T33" fmla="*/ 126 h 357"/>
                <a:gd name="T34" fmla="*/ 3 w 189"/>
                <a:gd name="T35" fmla="*/ 90 h 357"/>
                <a:gd name="T36" fmla="*/ 0 w 189"/>
                <a:gd name="T37" fmla="*/ 65 h 357"/>
                <a:gd name="T38" fmla="*/ 3 w 189"/>
                <a:gd name="T39" fmla="*/ 42 h 357"/>
                <a:gd name="T40" fmla="*/ 10 w 189"/>
                <a:gd name="T41" fmla="*/ 20 h 357"/>
                <a:gd name="T42" fmla="*/ 22 w 189"/>
                <a:gd name="T43" fmla="*/ 0 h 357"/>
                <a:gd name="T44" fmla="*/ 37 w 189"/>
                <a:gd name="T45" fmla="*/ 19 h 357"/>
                <a:gd name="T46" fmla="*/ 41 w 189"/>
                <a:gd name="T47" fmla="*/ 45 h 357"/>
                <a:gd name="T48" fmla="*/ 38 w 189"/>
                <a:gd name="T49" fmla="*/ 72 h 357"/>
                <a:gd name="T50" fmla="*/ 40 w 189"/>
                <a:gd name="T51" fmla="*/ 9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9" h="357">
                  <a:moveTo>
                    <a:pt x="40" y="99"/>
                  </a:moveTo>
                  <a:lnTo>
                    <a:pt x="48" y="136"/>
                  </a:lnTo>
                  <a:lnTo>
                    <a:pt x="60" y="171"/>
                  </a:lnTo>
                  <a:lnTo>
                    <a:pt x="75" y="204"/>
                  </a:lnTo>
                  <a:lnTo>
                    <a:pt x="92" y="236"/>
                  </a:lnTo>
                  <a:lnTo>
                    <a:pt x="113" y="269"/>
                  </a:lnTo>
                  <a:lnTo>
                    <a:pt x="136" y="298"/>
                  </a:lnTo>
                  <a:lnTo>
                    <a:pt x="162" y="328"/>
                  </a:lnTo>
                  <a:lnTo>
                    <a:pt x="189" y="357"/>
                  </a:lnTo>
                  <a:lnTo>
                    <a:pt x="171" y="350"/>
                  </a:lnTo>
                  <a:lnTo>
                    <a:pt x="141" y="321"/>
                  </a:lnTo>
                  <a:lnTo>
                    <a:pt x="114" y="292"/>
                  </a:lnTo>
                  <a:lnTo>
                    <a:pt x="88" y="260"/>
                  </a:lnTo>
                  <a:lnTo>
                    <a:pt x="65" y="229"/>
                  </a:lnTo>
                  <a:lnTo>
                    <a:pt x="44" y="197"/>
                  </a:lnTo>
                  <a:lnTo>
                    <a:pt x="26" y="163"/>
                  </a:lnTo>
                  <a:lnTo>
                    <a:pt x="12" y="126"/>
                  </a:lnTo>
                  <a:lnTo>
                    <a:pt x="3" y="90"/>
                  </a:lnTo>
                  <a:lnTo>
                    <a:pt x="0" y="65"/>
                  </a:lnTo>
                  <a:lnTo>
                    <a:pt x="3" y="42"/>
                  </a:lnTo>
                  <a:lnTo>
                    <a:pt x="10" y="20"/>
                  </a:lnTo>
                  <a:lnTo>
                    <a:pt x="22" y="0"/>
                  </a:lnTo>
                  <a:lnTo>
                    <a:pt x="37" y="19"/>
                  </a:lnTo>
                  <a:lnTo>
                    <a:pt x="41" y="45"/>
                  </a:lnTo>
                  <a:lnTo>
                    <a:pt x="38" y="72"/>
                  </a:lnTo>
                  <a:lnTo>
                    <a:pt x="40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9" name="Freeform 37">
              <a:extLst>
                <a:ext uri="{FF2B5EF4-FFF2-40B4-BE49-F238E27FC236}">
                  <a16:creationId xmlns:a16="http://schemas.microsoft.com/office/drawing/2014/main" id="{40291EB7-E0F8-9E4D-B491-A2CA81D7D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4" y="3208"/>
              <a:ext cx="22" cy="35"/>
            </a:xfrm>
            <a:custGeom>
              <a:avLst/>
              <a:gdLst>
                <a:gd name="T0" fmla="*/ 43 w 43"/>
                <a:gd name="T1" fmla="*/ 23 h 71"/>
                <a:gd name="T2" fmla="*/ 43 w 43"/>
                <a:gd name="T3" fmla="*/ 36 h 71"/>
                <a:gd name="T4" fmla="*/ 40 w 43"/>
                <a:gd name="T5" fmla="*/ 46 h 71"/>
                <a:gd name="T6" fmla="*/ 36 w 43"/>
                <a:gd name="T7" fmla="*/ 59 h 71"/>
                <a:gd name="T8" fmla="*/ 32 w 43"/>
                <a:gd name="T9" fmla="*/ 71 h 71"/>
                <a:gd name="T10" fmla="*/ 21 w 43"/>
                <a:gd name="T11" fmla="*/ 55 h 71"/>
                <a:gd name="T12" fmla="*/ 12 w 43"/>
                <a:gd name="T13" fmla="*/ 37 h 71"/>
                <a:gd name="T14" fmla="*/ 2 w 43"/>
                <a:gd name="T15" fmla="*/ 19 h 71"/>
                <a:gd name="T16" fmla="*/ 0 w 43"/>
                <a:gd name="T17" fmla="*/ 0 h 71"/>
                <a:gd name="T18" fmla="*/ 9 w 43"/>
                <a:gd name="T19" fmla="*/ 0 h 71"/>
                <a:gd name="T20" fmla="*/ 19 w 43"/>
                <a:gd name="T21" fmla="*/ 4 h 71"/>
                <a:gd name="T22" fmla="*/ 27 w 43"/>
                <a:gd name="T23" fmla="*/ 8 h 71"/>
                <a:gd name="T24" fmla="*/ 35 w 43"/>
                <a:gd name="T25" fmla="*/ 14 h 71"/>
                <a:gd name="T26" fmla="*/ 43 w 43"/>
                <a:gd name="T27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71">
                  <a:moveTo>
                    <a:pt x="43" y="23"/>
                  </a:moveTo>
                  <a:lnTo>
                    <a:pt x="43" y="36"/>
                  </a:lnTo>
                  <a:lnTo>
                    <a:pt x="40" y="46"/>
                  </a:lnTo>
                  <a:lnTo>
                    <a:pt x="36" y="59"/>
                  </a:lnTo>
                  <a:lnTo>
                    <a:pt x="32" y="71"/>
                  </a:lnTo>
                  <a:lnTo>
                    <a:pt x="21" y="55"/>
                  </a:lnTo>
                  <a:lnTo>
                    <a:pt x="12" y="37"/>
                  </a:lnTo>
                  <a:lnTo>
                    <a:pt x="2" y="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9" y="4"/>
                  </a:lnTo>
                  <a:lnTo>
                    <a:pt x="27" y="8"/>
                  </a:lnTo>
                  <a:lnTo>
                    <a:pt x="35" y="14"/>
                  </a:lnTo>
                  <a:lnTo>
                    <a:pt x="43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0" name="Freeform 38">
              <a:extLst>
                <a:ext uri="{FF2B5EF4-FFF2-40B4-BE49-F238E27FC236}">
                  <a16:creationId xmlns:a16="http://schemas.microsoft.com/office/drawing/2014/main" id="{0F96A062-FB3E-9848-9778-E2BFE0E851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2" y="3207"/>
              <a:ext cx="228" cy="139"/>
            </a:xfrm>
            <a:custGeom>
              <a:avLst/>
              <a:gdLst>
                <a:gd name="T0" fmla="*/ 413 w 457"/>
                <a:gd name="T1" fmla="*/ 20 h 278"/>
                <a:gd name="T2" fmla="*/ 383 w 457"/>
                <a:gd name="T3" fmla="*/ 18 h 278"/>
                <a:gd name="T4" fmla="*/ 352 w 457"/>
                <a:gd name="T5" fmla="*/ 16 h 278"/>
                <a:gd name="T6" fmla="*/ 322 w 457"/>
                <a:gd name="T7" fmla="*/ 20 h 278"/>
                <a:gd name="T8" fmla="*/ 302 w 457"/>
                <a:gd name="T9" fmla="*/ 28 h 278"/>
                <a:gd name="T10" fmla="*/ 289 w 457"/>
                <a:gd name="T11" fmla="*/ 35 h 278"/>
                <a:gd name="T12" fmla="*/ 277 w 457"/>
                <a:gd name="T13" fmla="*/ 42 h 278"/>
                <a:gd name="T14" fmla="*/ 265 w 457"/>
                <a:gd name="T15" fmla="*/ 49 h 278"/>
                <a:gd name="T16" fmla="*/ 264 w 457"/>
                <a:gd name="T17" fmla="*/ 53 h 278"/>
                <a:gd name="T18" fmla="*/ 276 w 457"/>
                <a:gd name="T19" fmla="*/ 51 h 278"/>
                <a:gd name="T20" fmla="*/ 288 w 457"/>
                <a:gd name="T21" fmla="*/ 49 h 278"/>
                <a:gd name="T22" fmla="*/ 300 w 457"/>
                <a:gd name="T23" fmla="*/ 46 h 278"/>
                <a:gd name="T24" fmla="*/ 327 w 457"/>
                <a:gd name="T25" fmla="*/ 46 h 278"/>
                <a:gd name="T26" fmla="*/ 367 w 457"/>
                <a:gd name="T27" fmla="*/ 50 h 278"/>
                <a:gd name="T28" fmla="*/ 403 w 457"/>
                <a:gd name="T29" fmla="*/ 61 h 278"/>
                <a:gd name="T30" fmla="*/ 440 w 457"/>
                <a:gd name="T31" fmla="*/ 75 h 278"/>
                <a:gd name="T32" fmla="*/ 434 w 457"/>
                <a:gd name="T33" fmla="*/ 84 h 278"/>
                <a:gd name="T34" fmla="*/ 392 w 457"/>
                <a:gd name="T35" fmla="*/ 77 h 278"/>
                <a:gd name="T36" fmla="*/ 350 w 457"/>
                <a:gd name="T37" fmla="*/ 69 h 278"/>
                <a:gd name="T38" fmla="*/ 308 w 457"/>
                <a:gd name="T39" fmla="*/ 68 h 278"/>
                <a:gd name="T40" fmla="*/ 261 w 457"/>
                <a:gd name="T41" fmla="*/ 81 h 278"/>
                <a:gd name="T42" fmla="*/ 216 w 457"/>
                <a:gd name="T43" fmla="*/ 111 h 278"/>
                <a:gd name="T44" fmla="*/ 178 w 457"/>
                <a:gd name="T45" fmla="*/ 153 h 278"/>
                <a:gd name="T46" fmla="*/ 148 w 457"/>
                <a:gd name="T47" fmla="*/ 199 h 278"/>
                <a:gd name="T48" fmla="*/ 158 w 457"/>
                <a:gd name="T49" fmla="*/ 229 h 278"/>
                <a:gd name="T50" fmla="*/ 203 w 457"/>
                <a:gd name="T51" fmla="*/ 232 h 278"/>
                <a:gd name="T52" fmla="*/ 247 w 457"/>
                <a:gd name="T53" fmla="*/ 224 h 278"/>
                <a:gd name="T54" fmla="*/ 289 w 457"/>
                <a:gd name="T55" fmla="*/ 209 h 278"/>
                <a:gd name="T56" fmla="*/ 310 w 457"/>
                <a:gd name="T57" fmla="*/ 202 h 278"/>
                <a:gd name="T58" fmla="*/ 277 w 457"/>
                <a:gd name="T59" fmla="*/ 234 h 278"/>
                <a:gd name="T60" fmla="*/ 242 w 457"/>
                <a:gd name="T61" fmla="*/ 262 h 278"/>
                <a:gd name="T62" fmla="*/ 203 w 457"/>
                <a:gd name="T63" fmla="*/ 278 h 278"/>
                <a:gd name="T64" fmla="*/ 158 w 457"/>
                <a:gd name="T65" fmla="*/ 270 h 278"/>
                <a:gd name="T66" fmla="*/ 94 w 457"/>
                <a:gd name="T67" fmla="*/ 253 h 278"/>
                <a:gd name="T68" fmla="*/ 67 w 457"/>
                <a:gd name="T69" fmla="*/ 258 h 278"/>
                <a:gd name="T70" fmla="*/ 40 w 457"/>
                <a:gd name="T71" fmla="*/ 258 h 278"/>
                <a:gd name="T72" fmla="*/ 13 w 457"/>
                <a:gd name="T73" fmla="*/ 255 h 278"/>
                <a:gd name="T74" fmla="*/ 55 w 457"/>
                <a:gd name="T75" fmla="*/ 209 h 278"/>
                <a:gd name="T76" fmla="*/ 44 w 457"/>
                <a:gd name="T77" fmla="*/ 207 h 278"/>
                <a:gd name="T78" fmla="*/ 33 w 457"/>
                <a:gd name="T79" fmla="*/ 207 h 278"/>
                <a:gd name="T80" fmla="*/ 22 w 457"/>
                <a:gd name="T81" fmla="*/ 206 h 278"/>
                <a:gd name="T82" fmla="*/ 13 w 457"/>
                <a:gd name="T83" fmla="*/ 202 h 278"/>
                <a:gd name="T84" fmla="*/ 34 w 457"/>
                <a:gd name="T85" fmla="*/ 192 h 278"/>
                <a:gd name="T86" fmla="*/ 57 w 457"/>
                <a:gd name="T87" fmla="*/ 182 h 278"/>
                <a:gd name="T88" fmla="*/ 79 w 457"/>
                <a:gd name="T89" fmla="*/ 171 h 278"/>
                <a:gd name="T90" fmla="*/ 97 w 457"/>
                <a:gd name="T91" fmla="*/ 153 h 278"/>
                <a:gd name="T92" fmla="*/ 76 w 457"/>
                <a:gd name="T93" fmla="*/ 150 h 278"/>
                <a:gd name="T94" fmla="*/ 57 w 457"/>
                <a:gd name="T95" fmla="*/ 145 h 278"/>
                <a:gd name="T96" fmla="*/ 95 w 457"/>
                <a:gd name="T97" fmla="*/ 126 h 278"/>
                <a:gd name="T98" fmla="*/ 132 w 457"/>
                <a:gd name="T99" fmla="*/ 106 h 278"/>
                <a:gd name="T100" fmla="*/ 169 w 457"/>
                <a:gd name="T101" fmla="*/ 83 h 278"/>
                <a:gd name="T102" fmla="*/ 201 w 457"/>
                <a:gd name="T103" fmla="*/ 54 h 278"/>
                <a:gd name="T104" fmla="*/ 223 w 457"/>
                <a:gd name="T105" fmla="*/ 35 h 278"/>
                <a:gd name="T106" fmla="*/ 250 w 457"/>
                <a:gd name="T107" fmla="*/ 20 h 278"/>
                <a:gd name="T108" fmla="*/ 277 w 457"/>
                <a:gd name="T109" fmla="*/ 9 h 278"/>
                <a:gd name="T110" fmla="*/ 308 w 457"/>
                <a:gd name="T111" fmla="*/ 3 h 278"/>
                <a:gd name="T112" fmla="*/ 338 w 457"/>
                <a:gd name="T113" fmla="*/ 0 h 278"/>
                <a:gd name="T114" fmla="*/ 369 w 457"/>
                <a:gd name="T115" fmla="*/ 3 h 278"/>
                <a:gd name="T116" fmla="*/ 399 w 457"/>
                <a:gd name="T117" fmla="*/ 9 h 278"/>
                <a:gd name="T118" fmla="*/ 428 w 457"/>
                <a:gd name="T119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7" h="278">
                  <a:moveTo>
                    <a:pt x="428" y="20"/>
                  </a:moveTo>
                  <a:lnTo>
                    <a:pt x="413" y="20"/>
                  </a:lnTo>
                  <a:lnTo>
                    <a:pt x="398" y="19"/>
                  </a:lnTo>
                  <a:lnTo>
                    <a:pt x="383" y="18"/>
                  </a:lnTo>
                  <a:lnTo>
                    <a:pt x="367" y="16"/>
                  </a:lnTo>
                  <a:lnTo>
                    <a:pt x="352" y="16"/>
                  </a:lnTo>
                  <a:lnTo>
                    <a:pt x="337" y="18"/>
                  </a:lnTo>
                  <a:lnTo>
                    <a:pt x="322" y="20"/>
                  </a:lnTo>
                  <a:lnTo>
                    <a:pt x="308" y="26"/>
                  </a:lnTo>
                  <a:lnTo>
                    <a:pt x="302" y="28"/>
                  </a:lnTo>
                  <a:lnTo>
                    <a:pt x="295" y="32"/>
                  </a:lnTo>
                  <a:lnTo>
                    <a:pt x="289" y="35"/>
                  </a:lnTo>
                  <a:lnTo>
                    <a:pt x="283" y="38"/>
                  </a:lnTo>
                  <a:lnTo>
                    <a:pt x="277" y="42"/>
                  </a:lnTo>
                  <a:lnTo>
                    <a:pt x="270" y="45"/>
                  </a:lnTo>
                  <a:lnTo>
                    <a:pt x="265" y="49"/>
                  </a:lnTo>
                  <a:lnTo>
                    <a:pt x="258" y="53"/>
                  </a:lnTo>
                  <a:lnTo>
                    <a:pt x="264" y="53"/>
                  </a:lnTo>
                  <a:lnTo>
                    <a:pt x="270" y="53"/>
                  </a:lnTo>
                  <a:lnTo>
                    <a:pt x="276" y="51"/>
                  </a:lnTo>
                  <a:lnTo>
                    <a:pt x="283" y="50"/>
                  </a:lnTo>
                  <a:lnTo>
                    <a:pt x="288" y="49"/>
                  </a:lnTo>
                  <a:lnTo>
                    <a:pt x="295" y="47"/>
                  </a:lnTo>
                  <a:lnTo>
                    <a:pt x="300" y="46"/>
                  </a:lnTo>
                  <a:lnTo>
                    <a:pt x="307" y="46"/>
                  </a:lnTo>
                  <a:lnTo>
                    <a:pt x="327" y="46"/>
                  </a:lnTo>
                  <a:lnTo>
                    <a:pt x="348" y="47"/>
                  </a:lnTo>
                  <a:lnTo>
                    <a:pt x="367" y="50"/>
                  </a:lnTo>
                  <a:lnTo>
                    <a:pt x="386" y="56"/>
                  </a:lnTo>
                  <a:lnTo>
                    <a:pt x="403" y="61"/>
                  </a:lnTo>
                  <a:lnTo>
                    <a:pt x="422" y="68"/>
                  </a:lnTo>
                  <a:lnTo>
                    <a:pt x="440" y="75"/>
                  </a:lnTo>
                  <a:lnTo>
                    <a:pt x="457" y="83"/>
                  </a:lnTo>
                  <a:lnTo>
                    <a:pt x="434" y="84"/>
                  </a:lnTo>
                  <a:lnTo>
                    <a:pt x="414" y="81"/>
                  </a:lnTo>
                  <a:lnTo>
                    <a:pt x="392" y="77"/>
                  </a:lnTo>
                  <a:lnTo>
                    <a:pt x="372" y="73"/>
                  </a:lnTo>
                  <a:lnTo>
                    <a:pt x="350" y="69"/>
                  </a:lnTo>
                  <a:lnTo>
                    <a:pt x="330" y="66"/>
                  </a:lnTo>
                  <a:lnTo>
                    <a:pt x="308" y="68"/>
                  </a:lnTo>
                  <a:lnTo>
                    <a:pt x="287" y="72"/>
                  </a:lnTo>
                  <a:lnTo>
                    <a:pt x="261" y="81"/>
                  </a:lnTo>
                  <a:lnTo>
                    <a:pt x="238" y="95"/>
                  </a:lnTo>
                  <a:lnTo>
                    <a:pt x="216" y="111"/>
                  </a:lnTo>
                  <a:lnTo>
                    <a:pt x="196" y="131"/>
                  </a:lnTo>
                  <a:lnTo>
                    <a:pt x="178" y="153"/>
                  </a:lnTo>
                  <a:lnTo>
                    <a:pt x="162" y="176"/>
                  </a:lnTo>
                  <a:lnTo>
                    <a:pt x="148" y="199"/>
                  </a:lnTo>
                  <a:lnTo>
                    <a:pt x="136" y="222"/>
                  </a:lnTo>
                  <a:lnTo>
                    <a:pt x="158" y="229"/>
                  </a:lnTo>
                  <a:lnTo>
                    <a:pt x="181" y="232"/>
                  </a:lnTo>
                  <a:lnTo>
                    <a:pt x="203" y="232"/>
                  </a:lnTo>
                  <a:lnTo>
                    <a:pt x="226" y="229"/>
                  </a:lnTo>
                  <a:lnTo>
                    <a:pt x="247" y="224"/>
                  </a:lnTo>
                  <a:lnTo>
                    <a:pt x="269" y="217"/>
                  </a:lnTo>
                  <a:lnTo>
                    <a:pt x="289" y="209"/>
                  </a:lnTo>
                  <a:lnTo>
                    <a:pt x="310" y="199"/>
                  </a:lnTo>
                  <a:lnTo>
                    <a:pt x="310" y="202"/>
                  </a:lnTo>
                  <a:lnTo>
                    <a:pt x="293" y="218"/>
                  </a:lnTo>
                  <a:lnTo>
                    <a:pt x="277" y="234"/>
                  </a:lnTo>
                  <a:lnTo>
                    <a:pt x="259" y="249"/>
                  </a:lnTo>
                  <a:lnTo>
                    <a:pt x="242" y="262"/>
                  </a:lnTo>
                  <a:lnTo>
                    <a:pt x="223" y="272"/>
                  </a:lnTo>
                  <a:lnTo>
                    <a:pt x="203" y="278"/>
                  </a:lnTo>
                  <a:lnTo>
                    <a:pt x="181" y="277"/>
                  </a:lnTo>
                  <a:lnTo>
                    <a:pt x="158" y="270"/>
                  </a:lnTo>
                  <a:lnTo>
                    <a:pt x="108" y="252"/>
                  </a:lnTo>
                  <a:lnTo>
                    <a:pt x="94" y="253"/>
                  </a:lnTo>
                  <a:lnTo>
                    <a:pt x="80" y="256"/>
                  </a:lnTo>
                  <a:lnTo>
                    <a:pt x="67" y="258"/>
                  </a:lnTo>
                  <a:lnTo>
                    <a:pt x="53" y="258"/>
                  </a:lnTo>
                  <a:lnTo>
                    <a:pt x="40" y="258"/>
                  </a:lnTo>
                  <a:lnTo>
                    <a:pt x="26" y="258"/>
                  </a:lnTo>
                  <a:lnTo>
                    <a:pt x="13" y="255"/>
                  </a:lnTo>
                  <a:lnTo>
                    <a:pt x="0" y="251"/>
                  </a:lnTo>
                  <a:lnTo>
                    <a:pt x="55" y="209"/>
                  </a:lnTo>
                  <a:lnTo>
                    <a:pt x="49" y="207"/>
                  </a:lnTo>
                  <a:lnTo>
                    <a:pt x="44" y="207"/>
                  </a:lnTo>
                  <a:lnTo>
                    <a:pt x="38" y="207"/>
                  </a:lnTo>
                  <a:lnTo>
                    <a:pt x="33" y="207"/>
                  </a:lnTo>
                  <a:lnTo>
                    <a:pt x="28" y="207"/>
                  </a:lnTo>
                  <a:lnTo>
                    <a:pt x="22" y="206"/>
                  </a:lnTo>
                  <a:lnTo>
                    <a:pt x="17" y="205"/>
                  </a:lnTo>
                  <a:lnTo>
                    <a:pt x="13" y="202"/>
                  </a:lnTo>
                  <a:lnTo>
                    <a:pt x="24" y="197"/>
                  </a:lnTo>
                  <a:lnTo>
                    <a:pt x="34" y="192"/>
                  </a:lnTo>
                  <a:lnTo>
                    <a:pt x="47" y="187"/>
                  </a:lnTo>
                  <a:lnTo>
                    <a:pt x="57" y="182"/>
                  </a:lnTo>
                  <a:lnTo>
                    <a:pt x="68" y="176"/>
                  </a:lnTo>
                  <a:lnTo>
                    <a:pt x="79" y="171"/>
                  </a:lnTo>
                  <a:lnTo>
                    <a:pt x="89" y="163"/>
                  </a:lnTo>
                  <a:lnTo>
                    <a:pt x="97" y="153"/>
                  </a:lnTo>
                  <a:lnTo>
                    <a:pt x="87" y="152"/>
                  </a:lnTo>
                  <a:lnTo>
                    <a:pt x="76" y="150"/>
                  </a:lnTo>
                  <a:lnTo>
                    <a:pt x="67" y="148"/>
                  </a:lnTo>
                  <a:lnTo>
                    <a:pt x="57" y="145"/>
                  </a:lnTo>
                  <a:lnTo>
                    <a:pt x="76" y="136"/>
                  </a:lnTo>
                  <a:lnTo>
                    <a:pt x="95" y="126"/>
                  </a:lnTo>
                  <a:lnTo>
                    <a:pt x="114" y="117"/>
                  </a:lnTo>
                  <a:lnTo>
                    <a:pt x="132" y="106"/>
                  </a:lnTo>
                  <a:lnTo>
                    <a:pt x="151" y="95"/>
                  </a:lnTo>
                  <a:lnTo>
                    <a:pt x="169" y="83"/>
                  </a:lnTo>
                  <a:lnTo>
                    <a:pt x="185" y="69"/>
                  </a:lnTo>
                  <a:lnTo>
                    <a:pt x="201" y="54"/>
                  </a:lnTo>
                  <a:lnTo>
                    <a:pt x="212" y="45"/>
                  </a:lnTo>
                  <a:lnTo>
                    <a:pt x="223" y="35"/>
                  </a:lnTo>
                  <a:lnTo>
                    <a:pt x="236" y="27"/>
                  </a:lnTo>
                  <a:lnTo>
                    <a:pt x="250" y="20"/>
                  </a:lnTo>
                  <a:lnTo>
                    <a:pt x="264" y="15"/>
                  </a:lnTo>
                  <a:lnTo>
                    <a:pt x="277" y="9"/>
                  </a:lnTo>
                  <a:lnTo>
                    <a:pt x="292" y="5"/>
                  </a:lnTo>
                  <a:lnTo>
                    <a:pt x="308" y="3"/>
                  </a:lnTo>
                  <a:lnTo>
                    <a:pt x="323" y="1"/>
                  </a:lnTo>
                  <a:lnTo>
                    <a:pt x="338" y="0"/>
                  </a:lnTo>
                  <a:lnTo>
                    <a:pt x="354" y="1"/>
                  </a:lnTo>
                  <a:lnTo>
                    <a:pt x="369" y="3"/>
                  </a:lnTo>
                  <a:lnTo>
                    <a:pt x="384" y="5"/>
                  </a:lnTo>
                  <a:lnTo>
                    <a:pt x="399" y="9"/>
                  </a:lnTo>
                  <a:lnTo>
                    <a:pt x="414" y="14"/>
                  </a:lnTo>
                  <a:lnTo>
                    <a:pt x="42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1" name="Freeform 39">
              <a:extLst>
                <a:ext uri="{FF2B5EF4-FFF2-40B4-BE49-F238E27FC236}">
                  <a16:creationId xmlns:a16="http://schemas.microsoft.com/office/drawing/2014/main" id="{B02891EE-6C5C-7B49-98BC-08BCD269EA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9" y="3216"/>
              <a:ext cx="83" cy="318"/>
            </a:xfrm>
            <a:custGeom>
              <a:avLst/>
              <a:gdLst>
                <a:gd name="T0" fmla="*/ 48 w 166"/>
                <a:gd name="T1" fmla="*/ 92 h 634"/>
                <a:gd name="T2" fmla="*/ 72 w 166"/>
                <a:gd name="T3" fmla="*/ 127 h 634"/>
                <a:gd name="T4" fmla="*/ 97 w 166"/>
                <a:gd name="T5" fmla="*/ 161 h 634"/>
                <a:gd name="T6" fmla="*/ 121 w 166"/>
                <a:gd name="T7" fmla="*/ 198 h 634"/>
                <a:gd name="T8" fmla="*/ 143 w 166"/>
                <a:gd name="T9" fmla="*/ 234 h 634"/>
                <a:gd name="T10" fmla="*/ 158 w 166"/>
                <a:gd name="T11" fmla="*/ 272 h 634"/>
                <a:gd name="T12" fmla="*/ 166 w 166"/>
                <a:gd name="T13" fmla="*/ 313 h 634"/>
                <a:gd name="T14" fmla="*/ 164 w 166"/>
                <a:gd name="T15" fmla="*/ 355 h 634"/>
                <a:gd name="T16" fmla="*/ 149 w 166"/>
                <a:gd name="T17" fmla="*/ 399 h 634"/>
                <a:gd name="T18" fmla="*/ 139 w 166"/>
                <a:gd name="T19" fmla="*/ 419 h 634"/>
                <a:gd name="T20" fmla="*/ 128 w 166"/>
                <a:gd name="T21" fmla="*/ 438 h 634"/>
                <a:gd name="T22" fmla="*/ 116 w 166"/>
                <a:gd name="T23" fmla="*/ 457 h 634"/>
                <a:gd name="T24" fmla="*/ 105 w 166"/>
                <a:gd name="T25" fmla="*/ 477 h 634"/>
                <a:gd name="T26" fmla="*/ 94 w 166"/>
                <a:gd name="T27" fmla="*/ 497 h 634"/>
                <a:gd name="T28" fmla="*/ 84 w 166"/>
                <a:gd name="T29" fmla="*/ 518 h 634"/>
                <a:gd name="T30" fmla="*/ 78 w 166"/>
                <a:gd name="T31" fmla="*/ 540 h 634"/>
                <a:gd name="T32" fmla="*/ 75 w 166"/>
                <a:gd name="T33" fmla="*/ 563 h 634"/>
                <a:gd name="T34" fmla="*/ 74 w 166"/>
                <a:gd name="T35" fmla="*/ 580 h 634"/>
                <a:gd name="T36" fmla="*/ 72 w 166"/>
                <a:gd name="T37" fmla="*/ 599 h 634"/>
                <a:gd name="T38" fmla="*/ 74 w 166"/>
                <a:gd name="T39" fmla="*/ 617 h 634"/>
                <a:gd name="T40" fmla="*/ 76 w 166"/>
                <a:gd name="T41" fmla="*/ 634 h 634"/>
                <a:gd name="T42" fmla="*/ 65 w 166"/>
                <a:gd name="T43" fmla="*/ 621 h 634"/>
                <a:gd name="T44" fmla="*/ 61 w 166"/>
                <a:gd name="T45" fmla="*/ 606 h 634"/>
                <a:gd name="T46" fmla="*/ 60 w 166"/>
                <a:gd name="T47" fmla="*/ 588 h 634"/>
                <a:gd name="T48" fmla="*/ 60 w 166"/>
                <a:gd name="T49" fmla="*/ 569 h 634"/>
                <a:gd name="T50" fmla="*/ 63 w 166"/>
                <a:gd name="T51" fmla="*/ 537 h 634"/>
                <a:gd name="T52" fmla="*/ 67 w 166"/>
                <a:gd name="T53" fmla="*/ 506 h 634"/>
                <a:gd name="T54" fmla="*/ 72 w 166"/>
                <a:gd name="T55" fmla="*/ 474 h 634"/>
                <a:gd name="T56" fmla="*/ 78 w 166"/>
                <a:gd name="T57" fmla="*/ 445 h 634"/>
                <a:gd name="T58" fmla="*/ 84 w 166"/>
                <a:gd name="T59" fmla="*/ 413 h 634"/>
                <a:gd name="T60" fmla="*/ 91 w 166"/>
                <a:gd name="T61" fmla="*/ 384 h 634"/>
                <a:gd name="T62" fmla="*/ 98 w 166"/>
                <a:gd name="T63" fmla="*/ 354 h 634"/>
                <a:gd name="T64" fmla="*/ 105 w 166"/>
                <a:gd name="T65" fmla="*/ 324 h 634"/>
                <a:gd name="T66" fmla="*/ 107 w 166"/>
                <a:gd name="T67" fmla="*/ 291 h 634"/>
                <a:gd name="T68" fmla="*/ 105 w 166"/>
                <a:gd name="T69" fmla="*/ 260 h 634"/>
                <a:gd name="T70" fmla="*/ 95 w 166"/>
                <a:gd name="T71" fmla="*/ 232 h 634"/>
                <a:gd name="T72" fmla="*/ 83 w 166"/>
                <a:gd name="T73" fmla="*/ 203 h 634"/>
                <a:gd name="T74" fmla="*/ 68 w 166"/>
                <a:gd name="T75" fmla="*/ 176 h 634"/>
                <a:gd name="T76" fmla="*/ 53 w 166"/>
                <a:gd name="T77" fmla="*/ 149 h 634"/>
                <a:gd name="T78" fmla="*/ 38 w 166"/>
                <a:gd name="T79" fmla="*/ 122 h 634"/>
                <a:gd name="T80" fmla="*/ 26 w 166"/>
                <a:gd name="T81" fmla="*/ 95 h 634"/>
                <a:gd name="T82" fmla="*/ 18 w 166"/>
                <a:gd name="T83" fmla="*/ 72 h 634"/>
                <a:gd name="T84" fmla="*/ 11 w 166"/>
                <a:gd name="T85" fmla="*/ 47 h 634"/>
                <a:gd name="T86" fmla="*/ 4 w 166"/>
                <a:gd name="T87" fmla="*/ 23 h 634"/>
                <a:gd name="T88" fmla="*/ 0 w 166"/>
                <a:gd name="T89" fmla="*/ 0 h 634"/>
                <a:gd name="T90" fmla="*/ 7 w 166"/>
                <a:gd name="T91" fmla="*/ 11 h 634"/>
                <a:gd name="T92" fmla="*/ 14 w 166"/>
                <a:gd name="T93" fmla="*/ 22 h 634"/>
                <a:gd name="T94" fmla="*/ 19 w 166"/>
                <a:gd name="T95" fmla="*/ 34 h 634"/>
                <a:gd name="T96" fmla="*/ 25 w 166"/>
                <a:gd name="T97" fmla="*/ 46 h 634"/>
                <a:gd name="T98" fmla="*/ 30 w 166"/>
                <a:gd name="T99" fmla="*/ 57 h 634"/>
                <a:gd name="T100" fmla="*/ 36 w 166"/>
                <a:gd name="T101" fmla="*/ 69 h 634"/>
                <a:gd name="T102" fmla="*/ 41 w 166"/>
                <a:gd name="T103" fmla="*/ 81 h 634"/>
                <a:gd name="T104" fmla="*/ 48 w 166"/>
                <a:gd name="T105" fmla="*/ 9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6" h="634">
                  <a:moveTo>
                    <a:pt x="48" y="92"/>
                  </a:moveTo>
                  <a:lnTo>
                    <a:pt x="72" y="127"/>
                  </a:lnTo>
                  <a:lnTo>
                    <a:pt x="97" y="161"/>
                  </a:lnTo>
                  <a:lnTo>
                    <a:pt x="121" y="198"/>
                  </a:lnTo>
                  <a:lnTo>
                    <a:pt x="143" y="234"/>
                  </a:lnTo>
                  <a:lnTo>
                    <a:pt x="158" y="272"/>
                  </a:lnTo>
                  <a:lnTo>
                    <a:pt x="166" y="313"/>
                  </a:lnTo>
                  <a:lnTo>
                    <a:pt x="164" y="355"/>
                  </a:lnTo>
                  <a:lnTo>
                    <a:pt x="149" y="399"/>
                  </a:lnTo>
                  <a:lnTo>
                    <a:pt x="139" y="419"/>
                  </a:lnTo>
                  <a:lnTo>
                    <a:pt x="128" y="438"/>
                  </a:lnTo>
                  <a:lnTo>
                    <a:pt x="116" y="457"/>
                  </a:lnTo>
                  <a:lnTo>
                    <a:pt x="105" y="477"/>
                  </a:lnTo>
                  <a:lnTo>
                    <a:pt x="94" y="497"/>
                  </a:lnTo>
                  <a:lnTo>
                    <a:pt x="84" y="518"/>
                  </a:lnTo>
                  <a:lnTo>
                    <a:pt x="78" y="540"/>
                  </a:lnTo>
                  <a:lnTo>
                    <a:pt x="75" y="563"/>
                  </a:lnTo>
                  <a:lnTo>
                    <a:pt x="74" y="580"/>
                  </a:lnTo>
                  <a:lnTo>
                    <a:pt x="72" y="599"/>
                  </a:lnTo>
                  <a:lnTo>
                    <a:pt x="74" y="617"/>
                  </a:lnTo>
                  <a:lnTo>
                    <a:pt x="76" y="634"/>
                  </a:lnTo>
                  <a:lnTo>
                    <a:pt x="65" y="621"/>
                  </a:lnTo>
                  <a:lnTo>
                    <a:pt x="61" y="606"/>
                  </a:lnTo>
                  <a:lnTo>
                    <a:pt x="60" y="588"/>
                  </a:lnTo>
                  <a:lnTo>
                    <a:pt x="60" y="569"/>
                  </a:lnTo>
                  <a:lnTo>
                    <a:pt x="63" y="537"/>
                  </a:lnTo>
                  <a:lnTo>
                    <a:pt x="67" y="506"/>
                  </a:lnTo>
                  <a:lnTo>
                    <a:pt x="72" y="474"/>
                  </a:lnTo>
                  <a:lnTo>
                    <a:pt x="78" y="445"/>
                  </a:lnTo>
                  <a:lnTo>
                    <a:pt x="84" y="413"/>
                  </a:lnTo>
                  <a:lnTo>
                    <a:pt x="91" y="384"/>
                  </a:lnTo>
                  <a:lnTo>
                    <a:pt x="98" y="354"/>
                  </a:lnTo>
                  <a:lnTo>
                    <a:pt x="105" y="324"/>
                  </a:lnTo>
                  <a:lnTo>
                    <a:pt x="107" y="291"/>
                  </a:lnTo>
                  <a:lnTo>
                    <a:pt x="105" y="260"/>
                  </a:lnTo>
                  <a:lnTo>
                    <a:pt x="95" y="232"/>
                  </a:lnTo>
                  <a:lnTo>
                    <a:pt x="83" y="203"/>
                  </a:lnTo>
                  <a:lnTo>
                    <a:pt x="68" y="176"/>
                  </a:lnTo>
                  <a:lnTo>
                    <a:pt x="53" y="149"/>
                  </a:lnTo>
                  <a:lnTo>
                    <a:pt x="38" y="122"/>
                  </a:lnTo>
                  <a:lnTo>
                    <a:pt x="26" y="95"/>
                  </a:lnTo>
                  <a:lnTo>
                    <a:pt x="18" y="72"/>
                  </a:lnTo>
                  <a:lnTo>
                    <a:pt x="11" y="47"/>
                  </a:lnTo>
                  <a:lnTo>
                    <a:pt x="4" y="23"/>
                  </a:lnTo>
                  <a:lnTo>
                    <a:pt x="0" y="0"/>
                  </a:lnTo>
                  <a:lnTo>
                    <a:pt x="7" y="11"/>
                  </a:lnTo>
                  <a:lnTo>
                    <a:pt x="14" y="22"/>
                  </a:lnTo>
                  <a:lnTo>
                    <a:pt x="19" y="34"/>
                  </a:lnTo>
                  <a:lnTo>
                    <a:pt x="25" y="46"/>
                  </a:lnTo>
                  <a:lnTo>
                    <a:pt x="30" y="57"/>
                  </a:lnTo>
                  <a:lnTo>
                    <a:pt x="36" y="69"/>
                  </a:lnTo>
                  <a:lnTo>
                    <a:pt x="41" y="81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2" name="Freeform 40">
              <a:extLst>
                <a:ext uri="{FF2B5EF4-FFF2-40B4-BE49-F238E27FC236}">
                  <a16:creationId xmlns:a16="http://schemas.microsoft.com/office/drawing/2014/main" id="{19915009-71E0-6E44-A0D9-8A27282D8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" y="3336"/>
              <a:ext cx="42" cy="72"/>
            </a:xfrm>
            <a:custGeom>
              <a:avLst/>
              <a:gdLst>
                <a:gd name="T0" fmla="*/ 85 w 85"/>
                <a:gd name="T1" fmla="*/ 62 h 142"/>
                <a:gd name="T2" fmla="*/ 83 w 85"/>
                <a:gd name="T3" fmla="*/ 77 h 142"/>
                <a:gd name="T4" fmla="*/ 76 w 85"/>
                <a:gd name="T5" fmla="*/ 91 h 142"/>
                <a:gd name="T6" fmla="*/ 67 w 85"/>
                <a:gd name="T7" fmla="*/ 100 h 142"/>
                <a:gd name="T8" fmla="*/ 56 w 85"/>
                <a:gd name="T9" fmla="*/ 108 h 142"/>
                <a:gd name="T10" fmla="*/ 42 w 85"/>
                <a:gd name="T11" fmla="*/ 116 h 142"/>
                <a:gd name="T12" fmla="*/ 29 w 85"/>
                <a:gd name="T13" fmla="*/ 123 h 142"/>
                <a:gd name="T14" fmla="*/ 17 w 85"/>
                <a:gd name="T15" fmla="*/ 131 h 142"/>
                <a:gd name="T16" fmla="*/ 6 w 85"/>
                <a:gd name="T17" fmla="*/ 141 h 142"/>
                <a:gd name="T18" fmla="*/ 0 w 85"/>
                <a:gd name="T19" fmla="*/ 142 h 142"/>
                <a:gd name="T20" fmla="*/ 4 w 85"/>
                <a:gd name="T21" fmla="*/ 123 h 142"/>
                <a:gd name="T22" fmla="*/ 13 w 85"/>
                <a:gd name="T23" fmla="*/ 107 h 142"/>
                <a:gd name="T24" fmla="*/ 23 w 85"/>
                <a:gd name="T25" fmla="*/ 89 h 142"/>
                <a:gd name="T26" fmla="*/ 33 w 85"/>
                <a:gd name="T27" fmla="*/ 73 h 142"/>
                <a:gd name="T28" fmla="*/ 42 w 85"/>
                <a:gd name="T29" fmla="*/ 57 h 142"/>
                <a:gd name="T30" fmla="*/ 49 w 85"/>
                <a:gd name="T31" fmla="*/ 39 h 142"/>
                <a:gd name="T32" fmla="*/ 51 w 85"/>
                <a:gd name="T33" fmla="*/ 20 h 142"/>
                <a:gd name="T34" fmla="*/ 45 w 85"/>
                <a:gd name="T35" fmla="*/ 0 h 142"/>
                <a:gd name="T36" fmla="*/ 61 w 85"/>
                <a:gd name="T37" fmla="*/ 9 h 142"/>
                <a:gd name="T38" fmla="*/ 74 w 85"/>
                <a:gd name="T39" fmla="*/ 24 h 142"/>
                <a:gd name="T40" fmla="*/ 82 w 85"/>
                <a:gd name="T41" fmla="*/ 43 h 142"/>
                <a:gd name="T42" fmla="*/ 85 w 85"/>
                <a:gd name="T43" fmla="*/ 6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142">
                  <a:moveTo>
                    <a:pt x="85" y="62"/>
                  </a:moveTo>
                  <a:lnTo>
                    <a:pt x="83" y="77"/>
                  </a:lnTo>
                  <a:lnTo>
                    <a:pt x="76" y="91"/>
                  </a:lnTo>
                  <a:lnTo>
                    <a:pt x="67" y="100"/>
                  </a:lnTo>
                  <a:lnTo>
                    <a:pt x="56" y="108"/>
                  </a:lnTo>
                  <a:lnTo>
                    <a:pt x="42" y="116"/>
                  </a:lnTo>
                  <a:lnTo>
                    <a:pt x="29" y="123"/>
                  </a:lnTo>
                  <a:lnTo>
                    <a:pt x="17" y="131"/>
                  </a:lnTo>
                  <a:lnTo>
                    <a:pt x="6" y="141"/>
                  </a:lnTo>
                  <a:lnTo>
                    <a:pt x="0" y="142"/>
                  </a:lnTo>
                  <a:lnTo>
                    <a:pt x="4" y="123"/>
                  </a:lnTo>
                  <a:lnTo>
                    <a:pt x="13" y="107"/>
                  </a:lnTo>
                  <a:lnTo>
                    <a:pt x="23" y="89"/>
                  </a:lnTo>
                  <a:lnTo>
                    <a:pt x="33" y="73"/>
                  </a:lnTo>
                  <a:lnTo>
                    <a:pt x="42" y="57"/>
                  </a:lnTo>
                  <a:lnTo>
                    <a:pt x="49" y="39"/>
                  </a:lnTo>
                  <a:lnTo>
                    <a:pt x="51" y="20"/>
                  </a:lnTo>
                  <a:lnTo>
                    <a:pt x="45" y="0"/>
                  </a:lnTo>
                  <a:lnTo>
                    <a:pt x="61" y="9"/>
                  </a:lnTo>
                  <a:lnTo>
                    <a:pt x="74" y="24"/>
                  </a:lnTo>
                  <a:lnTo>
                    <a:pt x="82" y="43"/>
                  </a:lnTo>
                  <a:lnTo>
                    <a:pt x="85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3" name="Freeform 41">
              <a:extLst>
                <a:ext uri="{FF2B5EF4-FFF2-40B4-BE49-F238E27FC236}">
                  <a16:creationId xmlns:a16="http://schemas.microsoft.com/office/drawing/2014/main" id="{D58BDAFC-DFAF-A344-8C41-3B62D8350F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3367"/>
              <a:ext cx="48" cy="77"/>
            </a:xfrm>
            <a:custGeom>
              <a:avLst/>
              <a:gdLst>
                <a:gd name="T0" fmla="*/ 44 w 95"/>
                <a:gd name="T1" fmla="*/ 87 h 154"/>
                <a:gd name="T2" fmla="*/ 42 w 95"/>
                <a:gd name="T3" fmla="*/ 99 h 154"/>
                <a:gd name="T4" fmla="*/ 44 w 95"/>
                <a:gd name="T5" fmla="*/ 112 h 154"/>
                <a:gd name="T6" fmla="*/ 48 w 95"/>
                <a:gd name="T7" fmla="*/ 125 h 154"/>
                <a:gd name="T8" fmla="*/ 56 w 95"/>
                <a:gd name="T9" fmla="*/ 135 h 154"/>
                <a:gd name="T10" fmla="*/ 64 w 95"/>
                <a:gd name="T11" fmla="*/ 141 h 154"/>
                <a:gd name="T12" fmla="*/ 74 w 95"/>
                <a:gd name="T13" fmla="*/ 144 h 154"/>
                <a:gd name="T14" fmla="*/ 84 w 95"/>
                <a:gd name="T15" fmla="*/ 146 h 154"/>
                <a:gd name="T16" fmla="*/ 95 w 95"/>
                <a:gd name="T17" fmla="*/ 148 h 154"/>
                <a:gd name="T18" fmla="*/ 87 w 95"/>
                <a:gd name="T19" fmla="*/ 150 h 154"/>
                <a:gd name="T20" fmla="*/ 78 w 95"/>
                <a:gd name="T21" fmla="*/ 153 h 154"/>
                <a:gd name="T22" fmla="*/ 67 w 95"/>
                <a:gd name="T23" fmla="*/ 154 h 154"/>
                <a:gd name="T24" fmla="*/ 57 w 95"/>
                <a:gd name="T25" fmla="*/ 154 h 154"/>
                <a:gd name="T26" fmla="*/ 47 w 95"/>
                <a:gd name="T27" fmla="*/ 153 h 154"/>
                <a:gd name="T28" fmla="*/ 37 w 95"/>
                <a:gd name="T29" fmla="*/ 152 h 154"/>
                <a:gd name="T30" fmla="*/ 29 w 95"/>
                <a:gd name="T31" fmla="*/ 148 h 154"/>
                <a:gd name="T32" fmla="*/ 21 w 95"/>
                <a:gd name="T33" fmla="*/ 144 h 154"/>
                <a:gd name="T34" fmla="*/ 13 w 95"/>
                <a:gd name="T35" fmla="*/ 137 h 154"/>
                <a:gd name="T36" fmla="*/ 7 w 95"/>
                <a:gd name="T37" fmla="*/ 130 h 154"/>
                <a:gd name="T38" fmla="*/ 2 w 95"/>
                <a:gd name="T39" fmla="*/ 122 h 154"/>
                <a:gd name="T40" fmla="*/ 0 w 95"/>
                <a:gd name="T41" fmla="*/ 112 h 154"/>
                <a:gd name="T42" fmla="*/ 2 w 95"/>
                <a:gd name="T43" fmla="*/ 96 h 154"/>
                <a:gd name="T44" fmla="*/ 6 w 95"/>
                <a:gd name="T45" fmla="*/ 81 h 154"/>
                <a:gd name="T46" fmla="*/ 14 w 95"/>
                <a:gd name="T47" fmla="*/ 66 h 154"/>
                <a:gd name="T48" fmla="*/ 25 w 95"/>
                <a:gd name="T49" fmla="*/ 54 h 154"/>
                <a:gd name="T50" fmla="*/ 37 w 95"/>
                <a:gd name="T51" fmla="*/ 42 h 154"/>
                <a:gd name="T52" fmla="*/ 51 w 95"/>
                <a:gd name="T53" fmla="*/ 30 h 154"/>
                <a:gd name="T54" fmla="*/ 64 w 95"/>
                <a:gd name="T55" fmla="*/ 19 h 154"/>
                <a:gd name="T56" fmla="*/ 76 w 95"/>
                <a:gd name="T57" fmla="*/ 9 h 154"/>
                <a:gd name="T58" fmla="*/ 84 w 95"/>
                <a:gd name="T59" fmla="*/ 0 h 154"/>
                <a:gd name="T60" fmla="*/ 82 w 95"/>
                <a:gd name="T61" fmla="*/ 11 h 154"/>
                <a:gd name="T62" fmla="*/ 78 w 95"/>
                <a:gd name="T63" fmla="*/ 22 h 154"/>
                <a:gd name="T64" fmla="*/ 71 w 95"/>
                <a:gd name="T65" fmla="*/ 32 h 154"/>
                <a:gd name="T66" fmla="*/ 64 w 95"/>
                <a:gd name="T67" fmla="*/ 43 h 154"/>
                <a:gd name="T68" fmla="*/ 57 w 95"/>
                <a:gd name="T69" fmla="*/ 53 h 154"/>
                <a:gd name="T70" fmla="*/ 52 w 95"/>
                <a:gd name="T71" fmla="*/ 64 h 154"/>
                <a:gd name="T72" fmla="*/ 47 w 95"/>
                <a:gd name="T73" fmla="*/ 74 h 154"/>
                <a:gd name="T74" fmla="*/ 44 w 95"/>
                <a:gd name="T75" fmla="*/ 8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154">
                  <a:moveTo>
                    <a:pt x="44" y="87"/>
                  </a:moveTo>
                  <a:lnTo>
                    <a:pt x="42" y="99"/>
                  </a:lnTo>
                  <a:lnTo>
                    <a:pt x="44" y="112"/>
                  </a:lnTo>
                  <a:lnTo>
                    <a:pt x="48" y="125"/>
                  </a:lnTo>
                  <a:lnTo>
                    <a:pt x="56" y="135"/>
                  </a:lnTo>
                  <a:lnTo>
                    <a:pt x="64" y="141"/>
                  </a:lnTo>
                  <a:lnTo>
                    <a:pt x="74" y="144"/>
                  </a:lnTo>
                  <a:lnTo>
                    <a:pt x="84" y="146"/>
                  </a:lnTo>
                  <a:lnTo>
                    <a:pt x="95" y="148"/>
                  </a:lnTo>
                  <a:lnTo>
                    <a:pt x="87" y="150"/>
                  </a:lnTo>
                  <a:lnTo>
                    <a:pt x="78" y="153"/>
                  </a:lnTo>
                  <a:lnTo>
                    <a:pt x="67" y="154"/>
                  </a:lnTo>
                  <a:lnTo>
                    <a:pt x="57" y="154"/>
                  </a:lnTo>
                  <a:lnTo>
                    <a:pt x="47" y="153"/>
                  </a:lnTo>
                  <a:lnTo>
                    <a:pt x="37" y="152"/>
                  </a:lnTo>
                  <a:lnTo>
                    <a:pt x="29" y="148"/>
                  </a:lnTo>
                  <a:lnTo>
                    <a:pt x="21" y="144"/>
                  </a:lnTo>
                  <a:lnTo>
                    <a:pt x="13" y="137"/>
                  </a:lnTo>
                  <a:lnTo>
                    <a:pt x="7" y="130"/>
                  </a:lnTo>
                  <a:lnTo>
                    <a:pt x="2" y="122"/>
                  </a:lnTo>
                  <a:lnTo>
                    <a:pt x="0" y="112"/>
                  </a:lnTo>
                  <a:lnTo>
                    <a:pt x="2" y="96"/>
                  </a:lnTo>
                  <a:lnTo>
                    <a:pt x="6" y="81"/>
                  </a:lnTo>
                  <a:lnTo>
                    <a:pt x="14" y="66"/>
                  </a:lnTo>
                  <a:lnTo>
                    <a:pt x="25" y="54"/>
                  </a:lnTo>
                  <a:lnTo>
                    <a:pt x="37" y="42"/>
                  </a:lnTo>
                  <a:lnTo>
                    <a:pt x="51" y="30"/>
                  </a:lnTo>
                  <a:lnTo>
                    <a:pt x="64" y="19"/>
                  </a:lnTo>
                  <a:lnTo>
                    <a:pt x="76" y="9"/>
                  </a:lnTo>
                  <a:lnTo>
                    <a:pt x="84" y="0"/>
                  </a:lnTo>
                  <a:lnTo>
                    <a:pt x="82" y="11"/>
                  </a:lnTo>
                  <a:lnTo>
                    <a:pt x="78" y="22"/>
                  </a:lnTo>
                  <a:lnTo>
                    <a:pt x="71" y="32"/>
                  </a:lnTo>
                  <a:lnTo>
                    <a:pt x="64" y="43"/>
                  </a:lnTo>
                  <a:lnTo>
                    <a:pt x="57" y="53"/>
                  </a:lnTo>
                  <a:lnTo>
                    <a:pt x="52" y="64"/>
                  </a:lnTo>
                  <a:lnTo>
                    <a:pt x="47" y="74"/>
                  </a:lnTo>
                  <a:lnTo>
                    <a:pt x="44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4" name="Freeform 42">
              <a:extLst>
                <a:ext uri="{FF2B5EF4-FFF2-40B4-BE49-F238E27FC236}">
                  <a16:creationId xmlns:a16="http://schemas.microsoft.com/office/drawing/2014/main" id="{6BBD0FF7-AC18-9D46-904F-7EB13912CB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56" y="3409"/>
              <a:ext cx="49" cy="18"/>
            </a:xfrm>
            <a:custGeom>
              <a:avLst/>
              <a:gdLst>
                <a:gd name="T0" fmla="*/ 99 w 99"/>
                <a:gd name="T1" fmla="*/ 9 h 37"/>
                <a:gd name="T2" fmla="*/ 88 w 99"/>
                <a:gd name="T3" fmla="*/ 8 h 37"/>
                <a:gd name="T4" fmla="*/ 80 w 99"/>
                <a:gd name="T5" fmla="*/ 11 h 37"/>
                <a:gd name="T6" fmla="*/ 72 w 99"/>
                <a:gd name="T7" fmla="*/ 15 h 37"/>
                <a:gd name="T8" fmla="*/ 63 w 99"/>
                <a:gd name="T9" fmla="*/ 20 h 37"/>
                <a:gd name="T10" fmla="*/ 57 w 99"/>
                <a:gd name="T11" fmla="*/ 27 h 37"/>
                <a:gd name="T12" fmla="*/ 49 w 99"/>
                <a:gd name="T13" fmla="*/ 32 h 37"/>
                <a:gd name="T14" fmla="*/ 39 w 99"/>
                <a:gd name="T15" fmla="*/ 35 h 37"/>
                <a:gd name="T16" fmla="*/ 30 w 99"/>
                <a:gd name="T17" fmla="*/ 37 h 37"/>
                <a:gd name="T18" fmla="*/ 21 w 99"/>
                <a:gd name="T19" fmla="*/ 35 h 37"/>
                <a:gd name="T20" fmla="*/ 15 w 99"/>
                <a:gd name="T21" fmla="*/ 34 h 37"/>
                <a:gd name="T22" fmla="*/ 7 w 99"/>
                <a:gd name="T23" fmla="*/ 31 h 37"/>
                <a:gd name="T24" fmla="*/ 0 w 99"/>
                <a:gd name="T25" fmla="*/ 30 h 37"/>
                <a:gd name="T26" fmla="*/ 8 w 99"/>
                <a:gd name="T27" fmla="*/ 20 h 37"/>
                <a:gd name="T28" fmla="*/ 19 w 99"/>
                <a:gd name="T29" fmla="*/ 14 h 37"/>
                <a:gd name="T30" fmla="*/ 28 w 99"/>
                <a:gd name="T31" fmla="*/ 8 h 37"/>
                <a:gd name="T32" fmla="*/ 40 w 99"/>
                <a:gd name="T33" fmla="*/ 4 h 37"/>
                <a:gd name="T34" fmla="*/ 51 w 99"/>
                <a:gd name="T35" fmla="*/ 1 h 37"/>
                <a:gd name="T36" fmla="*/ 63 w 99"/>
                <a:gd name="T37" fmla="*/ 0 h 37"/>
                <a:gd name="T38" fmla="*/ 76 w 99"/>
                <a:gd name="T39" fmla="*/ 0 h 37"/>
                <a:gd name="T40" fmla="*/ 88 w 99"/>
                <a:gd name="T41" fmla="*/ 0 h 37"/>
                <a:gd name="T42" fmla="*/ 91 w 99"/>
                <a:gd name="T43" fmla="*/ 1 h 37"/>
                <a:gd name="T44" fmla="*/ 93 w 99"/>
                <a:gd name="T45" fmla="*/ 4 h 37"/>
                <a:gd name="T46" fmla="*/ 96 w 99"/>
                <a:gd name="T47" fmla="*/ 7 h 37"/>
                <a:gd name="T48" fmla="*/ 99 w 99"/>
                <a:gd name="T49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37">
                  <a:moveTo>
                    <a:pt x="99" y="9"/>
                  </a:moveTo>
                  <a:lnTo>
                    <a:pt x="88" y="8"/>
                  </a:lnTo>
                  <a:lnTo>
                    <a:pt x="80" y="11"/>
                  </a:lnTo>
                  <a:lnTo>
                    <a:pt x="72" y="15"/>
                  </a:lnTo>
                  <a:lnTo>
                    <a:pt x="63" y="20"/>
                  </a:lnTo>
                  <a:lnTo>
                    <a:pt x="57" y="27"/>
                  </a:lnTo>
                  <a:lnTo>
                    <a:pt x="49" y="32"/>
                  </a:lnTo>
                  <a:lnTo>
                    <a:pt x="39" y="35"/>
                  </a:lnTo>
                  <a:lnTo>
                    <a:pt x="30" y="37"/>
                  </a:lnTo>
                  <a:lnTo>
                    <a:pt x="21" y="35"/>
                  </a:lnTo>
                  <a:lnTo>
                    <a:pt x="15" y="34"/>
                  </a:lnTo>
                  <a:lnTo>
                    <a:pt x="7" y="31"/>
                  </a:lnTo>
                  <a:lnTo>
                    <a:pt x="0" y="30"/>
                  </a:lnTo>
                  <a:lnTo>
                    <a:pt x="8" y="20"/>
                  </a:lnTo>
                  <a:lnTo>
                    <a:pt x="19" y="14"/>
                  </a:lnTo>
                  <a:lnTo>
                    <a:pt x="28" y="8"/>
                  </a:lnTo>
                  <a:lnTo>
                    <a:pt x="40" y="4"/>
                  </a:lnTo>
                  <a:lnTo>
                    <a:pt x="51" y="1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3" y="4"/>
                  </a:lnTo>
                  <a:lnTo>
                    <a:pt x="96" y="7"/>
                  </a:lnTo>
                  <a:lnTo>
                    <a:pt x="99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5" name="Freeform 43">
              <a:extLst>
                <a:ext uri="{FF2B5EF4-FFF2-40B4-BE49-F238E27FC236}">
                  <a16:creationId xmlns:a16="http://schemas.microsoft.com/office/drawing/2014/main" id="{B9E479B3-41A6-5E46-BF7A-5D6C30504A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3" y="3434"/>
              <a:ext cx="235" cy="207"/>
            </a:xfrm>
            <a:custGeom>
              <a:avLst/>
              <a:gdLst>
                <a:gd name="T0" fmla="*/ 436 w 471"/>
                <a:gd name="T1" fmla="*/ 42 h 415"/>
                <a:gd name="T2" fmla="*/ 446 w 471"/>
                <a:gd name="T3" fmla="*/ 100 h 415"/>
                <a:gd name="T4" fmla="*/ 436 w 471"/>
                <a:gd name="T5" fmla="*/ 140 h 415"/>
                <a:gd name="T6" fmla="*/ 426 w 471"/>
                <a:gd name="T7" fmla="*/ 163 h 415"/>
                <a:gd name="T8" fmla="*/ 438 w 471"/>
                <a:gd name="T9" fmla="*/ 186 h 415"/>
                <a:gd name="T10" fmla="*/ 455 w 471"/>
                <a:gd name="T11" fmla="*/ 212 h 415"/>
                <a:gd name="T12" fmla="*/ 467 w 471"/>
                <a:gd name="T13" fmla="*/ 239 h 415"/>
                <a:gd name="T14" fmla="*/ 471 w 471"/>
                <a:gd name="T15" fmla="*/ 269 h 415"/>
                <a:gd name="T16" fmla="*/ 463 w 471"/>
                <a:gd name="T17" fmla="*/ 304 h 415"/>
                <a:gd name="T18" fmla="*/ 442 w 471"/>
                <a:gd name="T19" fmla="*/ 340 h 415"/>
                <a:gd name="T20" fmla="*/ 413 w 471"/>
                <a:gd name="T21" fmla="*/ 370 h 415"/>
                <a:gd name="T22" fmla="*/ 377 w 471"/>
                <a:gd name="T23" fmla="*/ 393 h 415"/>
                <a:gd name="T24" fmla="*/ 341 w 471"/>
                <a:gd name="T25" fmla="*/ 405 h 415"/>
                <a:gd name="T26" fmla="*/ 300 w 471"/>
                <a:gd name="T27" fmla="*/ 412 h 415"/>
                <a:gd name="T28" fmla="*/ 259 w 471"/>
                <a:gd name="T29" fmla="*/ 415 h 415"/>
                <a:gd name="T30" fmla="*/ 219 w 471"/>
                <a:gd name="T31" fmla="*/ 412 h 415"/>
                <a:gd name="T32" fmla="*/ 178 w 471"/>
                <a:gd name="T33" fmla="*/ 407 h 415"/>
                <a:gd name="T34" fmla="*/ 139 w 471"/>
                <a:gd name="T35" fmla="*/ 399 h 415"/>
                <a:gd name="T36" fmla="*/ 101 w 471"/>
                <a:gd name="T37" fmla="*/ 388 h 415"/>
                <a:gd name="T38" fmla="*/ 63 w 471"/>
                <a:gd name="T39" fmla="*/ 374 h 415"/>
                <a:gd name="T40" fmla="*/ 40 w 471"/>
                <a:gd name="T41" fmla="*/ 365 h 415"/>
                <a:gd name="T42" fmla="*/ 27 w 471"/>
                <a:gd name="T43" fmla="*/ 357 h 415"/>
                <a:gd name="T44" fmla="*/ 17 w 471"/>
                <a:gd name="T45" fmla="*/ 346 h 415"/>
                <a:gd name="T46" fmla="*/ 6 w 471"/>
                <a:gd name="T47" fmla="*/ 335 h 415"/>
                <a:gd name="T48" fmla="*/ 8 w 471"/>
                <a:gd name="T49" fmla="*/ 317 h 415"/>
                <a:gd name="T50" fmla="*/ 27 w 471"/>
                <a:gd name="T51" fmla="*/ 294 h 415"/>
                <a:gd name="T52" fmla="*/ 48 w 471"/>
                <a:gd name="T53" fmla="*/ 271 h 415"/>
                <a:gd name="T54" fmla="*/ 68 w 471"/>
                <a:gd name="T55" fmla="*/ 248 h 415"/>
                <a:gd name="T56" fmla="*/ 91 w 471"/>
                <a:gd name="T57" fmla="*/ 212 h 415"/>
                <a:gd name="T58" fmla="*/ 120 w 471"/>
                <a:gd name="T59" fmla="*/ 159 h 415"/>
                <a:gd name="T60" fmla="*/ 152 w 471"/>
                <a:gd name="T61" fmla="*/ 109 h 415"/>
                <a:gd name="T62" fmla="*/ 197 w 471"/>
                <a:gd name="T63" fmla="*/ 77 h 415"/>
                <a:gd name="T64" fmla="*/ 253 w 471"/>
                <a:gd name="T65" fmla="*/ 68 h 415"/>
                <a:gd name="T66" fmla="*/ 301 w 471"/>
                <a:gd name="T67" fmla="*/ 39 h 415"/>
                <a:gd name="T68" fmla="*/ 345 w 471"/>
                <a:gd name="T69" fmla="*/ 8 h 415"/>
                <a:gd name="T70" fmla="*/ 391 w 471"/>
                <a:gd name="T71" fmla="*/ 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415">
                  <a:moveTo>
                    <a:pt x="418" y="19"/>
                  </a:moveTo>
                  <a:lnTo>
                    <a:pt x="436" y="42"/>
                  </a:lnTo>
                  <a:lnTo>
                    <a:pt x="445" y="69"/>
                  </a:lnTo>
                  <a:lnTo>
                    <a:pt x="446" y="100"/>
                  </a:lnTo>
                  <a:lnTo>
                    <a:pt x="441" y="129"/>
                  </a:lnTo>
                  <a:lnTo>
                    <a:pt x="436" y="140"/>
                  </a:lnTo>
                  <a:lnTo>
                    <a:pt x="429" y="151"/>
                  </a:lnTo>
                  <a:lnTo>
                    <a:pt x="426" y="163"/>
                  </a:lnTo>
                  <a:lnTo>
                    <a:pt x="429" y="174"/>
                  </a:lnTo>
                  <a:lnTo>
                    <a:pt x="438" y="186"/>
                  </a:lnTo>
                  <a:lnTo>
                    <a:pt x="446" y="198"/>
                  </a:lnTo>
                  <a:lnTo>
                    <a:pt x="455" y="212"/>
                  </a:lnTo>
                  <a:lnTo>
                    <a:pt x="461" y="225"/>
                  </a:lnTo>
                  <a:lnTo>
                    <a:pt x="467" y="239"/>
                  </a:lnTo>
                  <a:lnTo>
                    <a:pt x="470" y="254"/>
                  </a:lnTo>
                  <a:lnTo>
                    <a:pt x="471" y="269"/>
                  </a:lnTo>
                  <a:lnTo>
                    <a:pt x="470" y="285"/>
                  </a:lnTo>
                  <a:lnTo>
                    <a:pt x="463" y="304"/>
                  </a:lnTo>
                  <a:lnTo>
                    <a:pt x="455" y="323"/>
                  </a:lnTo>
                  <a:lnTo>
                    <a:pt x="442" y="340"/>
                  </a:lnTo>
                  <a:lnTo>
                    <a:pt x="429" y="357"/>
                  </a:lnTo>
                  <a:lnTo>
                    <a:pt x="413" y="370"/>
                  </a:lnTo>
                  <a:lnTo>
                    <a:pt x="396" y="382"/>
                  </a:lnTo>
                  <a:lnTo>
                    <a:pt x="377" y="393"/>
                  </a:lnTo>
                  <a:lnTo>
                    <a:pt x="360" y="400"/>
                  </a:lnTo>
                  <a:lnTo>
                    <a:pt x="341" y="405"/>
                  </a:lnTo>
                  <a:lnTo>
                    <a:pt x="320" y="410"/>
                  </a:lnTo>
                  <a:lnTo>
                    <a:pt x="300" y="412"/>
                  </a:lnTo>
                  <a:lnTo>
                    <a:pt x="280" y="414"/>
                  </a:lnTo>
                  <a:lnTo>
                    <a:pt x="259" y="415"/>
                  </a:lnTo>
                  <a:lnTo>
                    <a:pt x="239" y="414"/>
                  </a:lnTo>
                  <a:lnTo>
                    <a:pt x="219" y="412"/>
                  </a:lnTo>
                  <a:lnTo>
                    <a:pt x="198" y="410"/>
                  </a:lnTo>
                  <a:lnTo>
                    <a:pt x="178" y="407"/>
                  </a:lnTo>
                  <a:lnTo>
                    <a:pt x="159" y="403"/>
                  </a:lnTo>
                  <a:lnTo>
                    <a:pt x="139" y="399"/>
                  </a:lnTo>
                  <a:lnTo>
                    <a:pt x="120" y="393"/>
                  </a:lnTo>
                  <a:lnTo>
                    <a:pt x="101" y="388"/>
                  </a:lnTo>
                  <a:lnTo>
                    <a:pt x="82" y="381"/>
                  </a:lnTo>
                  <a:lnTo>
                    <a:pt x="63" y="374"/>
                  </a:lnTo>
                  <a:lnTo>
                    <a:pt x="45" y="368"/>
                  </a:lnTo>
                  <a:lnTo>
                    <a:pt x="40" y="365"/>
                  </a:lnTo>
                  <a:lnTo>
                    <a:pt x="33" y="361"/>
                  </a:lnTo>
                  <a:lnTo>
                    <a:pt x="27" y="357"/>
                  </a:lnTo>
                  <a:lnTo>
                    <a:pt x="22" y="351"/>
                  </a:lnTo>
                  <a:lnTo>
                    <a:pt x="17" y="346"/>
                  </a:lnTo>
                  <a:lnTo>
                    <a:pt x="11" y="340"/>
                  </a:lnTo>
                  <a:lnTo>
                    <a:pt x="6" y="335"/>
                  </a:lnTo>
                  <a:lnTo>
                    <a:pt x="0" y="330"/>
                  </a:lnTo>
                  <a:lnTo>
                    <a:pt x="8" y="317"/>
                  </a:lnTo>
                  <a:lnTo>
                    <a:pt x="17" y="305"/>
                  </a:lnTo>
                  <a:lnTo>
                    <a:pt x="27" y="294"/>
                  </a:lnTo>
                  <a:lnTo>
                    <a:pt x="37" y="282"/>
                  </a:lnTo>
                  <a:lnTo>
                    <a:pt x="48" y="271"/>
                  </a:lnTo>
                  <a:lnTo>
                    <a:pt x="57" y="259"/>
                  </a:lnTo>
                  <a:lnTo>
                    <a:pt x="68" y="248"/>
                  </a:lnTo>
                  <a:lnTo>
                    <a:pt x="76" y="236"/>
                  </a:lnTo>
                  <a:lnTo>
                    <a:pt x="91" y="212"/>
                  </a:lnTo>
                  <a:lnTo>
                    <a:pt x="105" y="186"/>
                  </a:lnTo>
                  <a:lnTo>
                    <a:pt x="120" y="159"/>
                  </a:lnTo>
                  <a:lnTo>
                    <a:pt x="135" y="132"/>
                  </a:lnTo>
                  <a:lnTo>
                    <a:pt x="152" y="109"/>
                  </a:lnTo>
                  <a:lnTo>
                    <a:pt x="173" y="90"/>
                  </a:lnTo>
                  <a:lnTo>
                    <a:pt x="197" y="77"/>
                  </a:lnTo>
                  <a:lnTo>
                    <a:pt x="225" y="73"/>
                  </a:lnTo>
                  <a:lnTo>
                    <a:pt x="253" y="68"/>
                  </a:lnTo>
                  <a:lnTo>
                    <a:pt x="278" y="56"/>
                  </a:lnTo>
                  <a:lnTo>
                    <a:pt x="301" y="39"/>
                  </a:lnTo>
                  <a:lnTo>
                    <a:pt x="323" y="22"/>
                  </a:lnTo>
                  <a:lnTo>
                    <a:pt x="345" y="8"/>
                  </a:lnTo>
                  <a:lnTo>
                    <a:pt x="366" y="0"/>
                  </a:lnTo>
                  <a:lnTo>
                    <a:pt x="391" y="3"/>
                  </a:lnTo>
                  <a:lnTo>
                    <a:pt x="41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6" name="Freeform 44">
              <a:extLst>
                <a:ext uri="{FF2B5EF4-FFF2-40B4-BE49-F238E27FC236}">
                  <a16:creationId xmlns:a16="http://schemas.microsoft.com/office/drawing/2014/main" id="{1ECC43D4-7D9A-DD43-A4FE-0F95F84EB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2" y="3446"/>
              <a:ext cx="177" cy="146"/>
            </a:xfrm>
            <a:custGeom>
              <a:avLst/>
              <a:gdLst>
                <a:gd name="T0" fmla="*/ 352 w 354"/>
                <a:gd name="T1" fmla="*/ 11 h 293"/>
                <a:gd name="T2" fmla="*/ 354 w 354"/>
                <a:gd name="T3" fmla="*/ 27 h 293"/>
                <a:gd name="T4" fmla="*/ 352 w 354"/>
                <a:gd name="T5" fmla="*/ 42 h 293"/>
                <a:gd name="T6" fmla="*/ 348 w 354"/>
                <a:gd name="T7" fmla="*/ 56 h 293"/>
                <a:gd name="T8" fmla="*/ 340 w 354"/>
                <a:gd name="T9" fmla="*/ 67 h 293"/>
                <a:gd name="T10" fmla="*/ 318 w 354"/>
                <a:gd name="T11" fmla="*/ 84 h 293"/>
                <a:gd name="T12" fmla="*/ 297 w 354"/>
                <a:gd name="T13" fmla="*/ 98 h 293"/>
                <a:gd name="T14" fmla="*/ 272 w 354"/>
                <a:gd name="T15" fmla="*/ 111 h 293"/>
                <a:gd name="T16" fmla="*/ 249 w 354"/>
                <a:gd name="T17" fmla="*/ 122 h 293"/>
                <a:gd name="T18" fmla="*/ 223 w 354"/>
                <a:gd name="T19" fmla="*/ 132 h 293"/>
                <a:gd name="T20" fmla="*/ 199 w 354"/>
                <a:gd name="T21" fmla="*/ 140 h 293"/>
                <a:gd name="T22" fmla="*/ 172 w 354"/>
                <a:gd name="T23" fmla="*/ 148 h 293"/>
                <a:gd name="T24" fmla="*/ 146 w 354"/>
                <a:gd name="T25" fmla="*/ 155 h 293"/>
                <a:gd name="T26" fmla="*/ 131 w 354"/>
                <a:gd name="T27" fmla="*/ 160 h 293"/>
                <a:gd name="T28" fmla="*/ 119 w 354"/>
                <a:gd name="T29" fmla="*/ 170 h 293"/>
                <a:gd name="T30" fmla="*/ 109 w 354"/>
                <a:gd name="T31" fmla="*/ 180 h 293"/>
                <a:gd name="T32" fmla="*/ 100 w 354"/>
                <a:gd name="T33" fmla="*/ 193 h 293"/>
                <a:gd name="T34" fmla="*/ 92 w 354"/>
                <a:gd name="T35" fmla="*/ 206 h 293"/>
                <a:gd name="T36" fmla="*/ 84 w 354"/>
                <a:gd name="T37" fmla="*/ 220 h 293"/>
                <a:gd name="T38" fmla="*/ 74 w 354"/>
                <a:gd name="T39" fmla="*/ 232 h 293"/>
                <a:gd name="T40" fmla="*/ 63 w 354"/>
                <a:gd name="T41" fmla="*/ 244 h 293"/>
                <a:gd name="T42" fmla="*/ 55 w 354"/>
                <a:gd name="T43" fmla="*/ 252 h 293"/>
                <a:gd name="T44" fmla="*/ 48 w 354"/>
                <a:gd name="T45" fmla="*/ 259 h 293"/>
                <a:gd name="T46" fmla="*/ 40 w 354"/>
                <a:gd name="T47" fmla="*/ 267 h 293"/>
                <a:gd name="T48" fmla="*/ 34 w 354"/>
                <a:gd name="T49" fmla="*/ 274 h 293"/>
                <a:gd name="T50" fmla="*/ 25 w 354"/>
                <a:gd name="T51" fmla="*/ 279 h 293"/>
                <a:gd name="T52" fmla="*/ 17 w 354"/>
                <a:gd name="T53" fmla="*/ 285 h 293"/>
                <a:gd name="T54" fmla="*/ 9 w 354"/>
                <a:gd name="T55" fmla="*/ 290 h 293"/>
                <a:gd name="T56" fmla="*/ 0 w 354"/>
                <a:gd name="T57" fmla="*/ 293 h 293"/>
                <a:gd name="T58" fmla="*/ 6 w 354"/>
                <a:gd name="T59" fmla="*/ 281 h 293"/>
                <a:gd name="T60" fmla="*/ 15 w 354"/>
                <a:gd name="T61" fmla="*/ 269 h 293"/>
                <a:gd name="T62" fmla="*/ 23 w 354"/>
                <a:gd name="T63" fmla="*/ 258 h 293"/>
                <a:gd name="T64" fmla="*/ 31 w 354"/>
                <a:gd name="T65" fmla="*/ 247 h 293"/>
                <a:gd name="T66" fmla="*/ 40 w 354"/>
                <a:gd name="T67" fmla="*/ 235 h 293"/>
                <a:gd name="T68" fmla="*/ 48 w 354"/>
                <a:gd name="T69" fmla="*/ 224 h 293"/>
                <a:gd name="T70" fmla="*/ 57 w 354"/>
                <a:gd name="T71" fmla="*/ 213 h 293"/>
                <a:gd name="T72" fmla="*/ 65 w 354"/>
                <a:gd name="T73" fmla="*/ 201 h 293"/>
                <a:gd name="T74" fmla="*/ 76 w 354"/>
                <a:gd name="T75" fmla="*/ 180 h 293"/>
                <a:gd name="T76" fmla="*/ 88 w 354"/>
                <a:gd name="T77" fmla="*/ 159 h 293"/>
                <a:gd name="T78" fmla="*/ 100 w 354"/>
                <a:gd name="T79" fmla="*/ 137 h 293"/>
                <a:gd name="T80" fmla="*/ 115 w 354"/>
                <a:gd name="T81" fmla="*/ 117 h 293"/>
                <a:gd name="T82" fmla="*/ 131 w 354"/>
                <a:gd name="T83" fmla="*/ 98 h 293"/>
                <a:gd name="T84" fmla="*/ 150 w 354"/>
                <a:gd name="T85" fmla="*/ 83 h 293"/>
                <a:gd name="T86" fmla="*/ 172 w 354"/>
                <a:gd name="T87" fmla="*/ 73 h 293"/>
                <a:gd name="T88" fmla="*/ 198 w 354"/>
                <a:gd name="T89" fmla="*/ 69 h 293"/>
                <a:gd name="T90" fmla="*/ 206 w 354"/>
                <a:gd name="T91" fmla="*/ 69 h 293"/>
                <a:gd name="T92" fmla="*/ 214 w 354"/>
                <a:gd name="T93" fmla="*/ 69 h 293"/>
                <a:gd name="T94" fmla="*/ 222 w 354"/>
                <a:gd name="T95" fmla="*/ 69 h 293"/>
                <a:gd name="T96" fmla="*/ 232 w 354"/>
                <a:gd name="T97" fmla="*/ 68 h 293"/>
                <a:gd name="T98" fmla="*/ 238 w 354"/>
                <a:gd name="T99" fmla="*/ 67 h 293"/>
                <a:gd name="T100" fmla="*/ 246 w 354"/>
                <a:gd name="T101" fmla="*/ 64 h 293"/>
                <a:gd name="T102" fmla="*/ 253 w 354"/>
                <a:gd name="T103" fmla="*/ 61 h 293"/>
                <a:gd name="T104" fmla="*/ 260 w 354"/>
                <a:gd name="T105" fmla="*/ 56 h 293"/>
                <a:gd name="T106" fmla="*/ 270 w 354"/>
                <a:gd name="T107" fmla="*/ 46 h 293"/>
                <a:gd name="T108" fmla="*/ 278 w 354"/>
                <a:gd name="T109" fmla="*/ 37 h 293"/>
                <a:gd name="T110" fmla="*/ 287 w 354"/>
                <a:gd name="T111" fmla="*/ 26 h 293"/>
                <a:gd name="T112" fmla="*/ 297 w 354"/>
                <a:gd name="T113" fmla="*/ 16 h 293"/>
                <a:gd name="T114" fmla="*/ 306 w 354"/>
                <a:gd name="T115" fmla="*/ 8 h 293"/>
                <a:gd name="T116" fmla="*/ 317 w 354"/>
                <a:gd name="T117" fmla="*/ 3 h 293"/>
                <a:gd name="T118" fmla="*/ 329 w 354"/>
                <a:gd name="T119" fmla="*/ 0 h 293"/>
                <a:gd name="T120" fmla="*/ 343 w 354"/>
                <a:gd name="T121" fmla="*/ 2 h 293"/>
                <a:gd name="T122" fmla="*/ 352 w 354"/>
                <a:gd name="T123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4" h="293">
                  <a:moveTo>
                    <a:pt x="352" y="11"/>
                  </a:moveTo>
                  <a:lnTo>
                    <a:pt x="354" y="27"/>
                  </a:lnTo>
                  <a:lnTo>
                    <a:pt x="352" y="42"/>
                  </a:lnTo>
                  <a:lnTo>
                    <a:pt x="348" y="56"/>
                  </a:lnTo>
                  <a:lnTo>
                    <a:pt x="340" y="67"/>
                  </a:lnTo>
                  <a:lnTo>
                    <a:pt x="318" y="84"/>
                  </a:lnTo>
                  <a:lnTo>
                    <a:pt x="297" y="98"/>
                  </a:lnTo>
                  <a:lnTo>
                    <a:pt x="272" y="111"/>
                  </a:lnTo>
                  <a:lnTo>
                    <a:pt x="249" y="122"/>
                  </a:lnTo>
                  <a:lnTo>
                    <a:pt x="223" y="132"/>
                  </a:lnTo>
                  <a:lnTo>
                    <a:pt x="199" y="140"/>
                  </a:lnTo>
                  <a:lnTo>
                    <a:pt x="172" y="148"/>
                  </a:lnTo>
                  <a:lnTo>
                    <a:pt x="146" y="155"/>
                  </a:lnTo>
                  <a:lnTo>
                    <a:pt x="131" y="160"/>
                  </a:lnTo>
                  <a:lnTo>
                    <a:pt x="119" y="170"/>
                  </a:lnTo>
                  <a:lnTo>
                    <a:pt x="109" y="180"/>
                  </a:lnTo>
                  <a:lnTo>
                    <a:pt x="100" y="193"/>
                  </a:lnTo>
                  <a:lnTo>
                    <a:pt x="92" y="206"/>
                  </a:lnTo>
                  <a:lnTo>
                    <a:pt x="84" y="220"/>
                  </a:lnTo>
                  <a:lnTo>
                    <a:pt x="74" y="232"/>
                  </a:lnTo>
                  <a:lnTo>
                    <a:pt x="63" y="244"/>
                  </a:lnTo>
                  <a:lnTo>
                    <a:pt x="55" y="252"/>
                  </a:lnTo>
                  <a:lnTo>
                    <a:pt x="48" y="259"/>
                  </a:lnTo>
                  <a:lnTo>
                    <a:pt x="40" y="267"/>
                  </a:lnTo>
                  <a:lnTo>
                    <a:pt x="34" y="274"/>
                  </a:lnTo>
                  <a:lnTo>
                    <a:pt x="25" y="279"/>
                  </a:lnTo>
                  <a:lnTo>
                    <a:pt x="17" y="285"/>
                  </a:lnTo>
                  <a:lnTo>
                    <a:pt x="9" y="290"/>
                  </a:lnTo>
                  <a:lnTo>
                    <a:pt x="0" y="293"/>
                  </a:lnTo>
                  <a:lnTo>
                    <a:pt x="6" y="281"/>
                  </a:lnTo>
                  <a:lnTo>
                    <a:pt x="15" y="269"/>
                  </a:lnTo>
                  <a:lnTo>
                    <a:pt x="23" y="258"/>
                  </a:lnTo>
                  <a:lnTo>
                    <a:pt x="31" y="247"/>
                  </a:lnTo>
                  <a:lnTo>
                    <a:pt x="40" y="235"/>
                  </a:lnTo>
                  <a:lnTo>
                    <a:pt x="48" y="224"/>
                  </a:lnTo>
                  <a:lnTo>
                    <a:pt x="57" y="213"/>
                  </a:lnTo>
                  <a:lnTo>
                    <a:pt x="65" y="201"/>
                  </a:lnTo>
                  <a:lnTo>
                    <a:pt x="76" y="180"/>
                  </a:lnTo>
                  <a:lnTo>
                    <a:pt x="88" y="159"/>
                  </a:lnTo>
                  <a:lnTo>
                    <a:pt x="100" y="137"/>
                  </a:lnTo>
                  <a:lnTo>
                    <a:pt x="115" y="117"/>
                  </a:lnTo>
                  <a:lnTo>
                    <a:pt x="131" y="98"/>
                  </a:lnTo>
                  <a:lnTo>
                    <a:pt x="150" y="83"/>
                  </a:lnTo>
                  <a:lnTo>
                    <a:pt x="172" y="73"/>
                  </a:lnTo>
                  <a:lnTo>
                    <a:pt x="198" y="69"/>
                  </a:lnTo>
                  <a:lnTo>
                    <a:pt x="206" y="69"/>
                  </a:lnTo>
                  <a:lnTo>
                    <a:pt x="214" y="69"/>
                  </a:lnTo>
                  <a:lnTo>
                    <a:pt x="222" y="69"/>
                  </a:lnTo>
                  <a:lnTo>
                    <a:pt x="232" y="68"/>
                  </a:lnTo>
                  <a:lnTo>
                    <a:pt x="238" y="67"/>
                  </a:lnTo>
                  <a:lnTo>
                    <a:pt x="246" y="64"/>
                  </a:lnTo>
                  <a:lnTo>
                    <a:pt x="253" y="61"/>
                  </a:lnTo>
                  <a:lnTo>
                    <a:pt x="260" y="56"/>
                  </a:lnTo>
                  <a:lnTo>
                    <a:pt x="270" y="46"/>
                  </a:lnTo>
                  <a:lnTo>
                    <a:pt x="278" y="37"/>
                  </a:lnTo>
                  <a:lnTo>
                    <a:pt x="287" y="26"/>
                  </a:lnTo>
                  <a:lnTo>
                    <a:pt x="297" y="16"/>
                  </a:lnTo>
                  <a:lnTo>
                    <a:pt x="306" y="8"/>
                  </a:lnTo>
                  <a:lnTo>
                    <a:pt x="317" y="3"/>
                  </a:lnTo>
                  <a:lnTo>
                    <a:pt x="329" y="0"/>
                  </a:lnTo>
                  <a:lnTo>
                    <a:pt x="343" y="2"/>
                  </a:lnTo>
                  <a:lnTo>
                    <a:pt x="352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7" name="Freeform 45">
              <a:extLst>
                <a:ext uri="{FF2B5EF4-FFF2-40B4-BE49-F238E27FC236}">
                  <a16:creationId xmlns:a16="http://schemas.microsoft.com/office/drawing/2014/main" id="{A9889D3D-E202-224B-956D-E1A18680B9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45" y="3465"/>
              <a:ext cx="159" cy="83"/>
            </a:xfrm>
            <a:custGeom>
              <a:avLst/>
              <a:gdLst>
                <a:gd name="T0" fmla="*/ 66 w 318"/>
                <a:gd name="T1" fmla="*/ 24 h 166"/>
                <a:gd name="T2" fmla="*/ 82 w 318"/>
                <a:gd name="T3" fmla="*/ 26 h 166"/>
                <a:gd name="T4" fmla="*/ 97 w 318"/>
                <a:gd name="T5" fmla="*/ 28 h 166"/>
                <a:gd name="T6" fmla="*/ 114 w 318"/>
                <a:gd name="T7" fmla="*/ 30 h 166"/>
                <a:gd name="T8" fmla="*/ 130 w 318"/>
                <a:gd name="T9" fmla="*/ 33 h 166"/>
                <a:gd name="T10" fmla="*/ 145 w 318"/>
                <a:gd name="T11" fmla="*/ 36 h 166"/>
                <a:gd name="T12" fmla="*/ 161 w 318"/>
                <a:gd name="T13" fmla="*/ 40 h 166"/>
                <a:gd name="T14" fmla="*/ 176 w 318"/>
                <a:gd name="T15" fmla="*/ 44 h 166"/>
                <a:gd name="T16" fmla="*/ 191 w 318"/>
                <a:gd name="T17" fmla="*/ 48 h 166"/>
                <a:gd name="T18" fmla="*/ 204 w 318"/>
                <a:gd name="T19" fmla="*/ 55 h 166"/>
                <a:gd name="T20" fmla="*/ 219 w 318"/>
                <a:gd name="T21" fmla="*/ 61 h 166"/>
                <a:gd name="T22" fmla="*/ 232 w 318"/>
                <a:gd name="T23" fmla="*/ 68 h 166"/>
                <a:gd name="T24" fmla="*/ 244 w 318"/>
                <a:gd name="T25" fmla="*/ 78 h 166"/>
                <a:gd name="T26" fmla="*/ 256 w 318"/>
                <a:gd name="T27" fmla="*/ 89 h 166"/>
                <a:gd name="T28" fmla="*/ 267 w 318"/>
                <a:gd name="T29" fmla="*/ 101 h 166"/>
                <a:gd name="T30" fmla="*/ 276 w 318"/>
                <a:gd name="T31" fmla="*/ 114 h 166"/>
                <a:gd name="T32" fmla="*/ 286 w 318"/>
                <a:gd name="T33" fmla="*/ 129 h 166"/>
                <a:gd name="T34" fmla="*/ 293 w 318"/>
                <a:gd name="T35" fmla="*/ 139 h 166"/>
                <a:gd name="T36" fmla="*/ 301 w 318"/>
                <a:gd name="T37" fmla="*/ 150 h 166"/>
                <a:gd name="T38" fmla="*/ 310 w 318"/>
                <a:gd name="T39" fmla="*/ 158 h 166"/>
                <a:gd name="T40" fmla="*/ 318 w 318"/>
                <a:gd name="T41" fmla="*/ 166 h 166"/>
                <a:gd name="T42" fmla="*/ 310 w 318"/>
                <a:gd name="T43" fmla="*/ 163 h 166"/>
                <a:gd name="T44" fmla="*/ 302 w 318"/>
                <a:gd name="T45" fmla="*/ 158 h 166"/>
                <a:gd name="T46" fmla="*/ 295 w 318"/>
                <a:gd name="T47" fmla="*/ 152 h 166"/>
                <a:gd name="T48" fmla="*/ 289 w 318"/>
                <a:gd name="T49" fmla="*/ 146 h 166"/>
                <a:gd name="T50" fmla="*/ 282 w 318"/>
                <a:gd name="T51" fmla="*/ 139 h 166"/>
                <a:gd name="T52" fmla="*/ 275 w 318"/>
                <a:gd name="T53" fmla="*/ 132 h 166"/>
                <a:gd name="T54" fmla="*/ 268 w 318"/>
                <a:gd name="T55" fmla="*/ 127 h 166"/>
                <a:gd name="T56" fmla="*/ 260 w 318"/>
                <a:gd name="T57" fmla="*/ 121 h 166"/>
                <a:gd name="T58" fmla="*/ 238 w 318"/>
                <a:gd name="T59" fmla="*/ 112 h 166"/>
                <a:gd name="T60" fmla="*/ 215 w 318"/>
                <a:gd name="T61" fmla="*/ 104 h 166"/>
                <a:gd name="T62" fmla="*/ 191 w 318"/>
                <a:gd name="T63" fmla="*/ 98 h 166"/>
                <a:gd name="T64" fmla="*/ 168 w 318"/>
                <a:gd name="T65" fmla="*/ 93 h 166"/>
                <a:gd name="T66" fmla="*/ 143 w 318"/>
                <a:gd name="T67" fmla="*/ 87 h 166"/>
                <a:gd name="T68" fmla="*/ 120 w 318"/>
                <a:gd name="T69" fmla="*/ 79 h 166"/>
                <a:gd name="T70" fmla="*/ 99 w 318"/>
                <a:gd name="T71" fmla="*/ 71 h 166"/>
                <a:gd name="T72" fmla="*/ 77 w 318"/>
                <a:gd name="T73" fmla="*/ 59 h 166"/>
                <a:gd name="T74" fmla="*/ 67 w 318"/>
                <a:gd name="T75" fmla="*/ 52 h 166"/>
                <a:gd name="T76" fmla="*/ 57 w 318"/>
                <a:gd name="T77" fmla="*/ 45 h 166"/>
                <a:gd name="T78" fmla="*/ 47 w 318"/>
                <a:gd name="T79" fmla="*/ 37 h 166"/>
                <a:gd name="T80" fmla="*/ 38 w 318"/>
                <a:gd name="T81" fmla="*/ 30 h 166"/>
                <a:gd name="T82" fmla="*/ 28 w 318"/>
                <a:gd name="T83" fmla="*/ 22 h 166"/>
                <a:gd name="T84" fmla="*/ 19 w 318"/>
                <a:gd name="T85" fmla="*/ 15 h 166"/>
                <a:gd name="T86" fmla="*/ 9 w 318"/>
                <a:gd name="T87" fmla="*/ 7 h 166"/>
                <a:gd name="T88" fmla="*/ 0 w 318"/>
                <a:gd name="T89" fmla="*/ 0 h 166"/>
                <a:gd name="T90" fmla="*/ 9 w 318"/>
                <a:gd name="T91" fmla="*/ 2 h 166"/>
                <a:gd name="T92" fmla="*/ 17 w 318"/>
                <a:gd name="T93" fmla="*/ 5 h 166"/>
                <a:gd name="T94" fmla="*/ 25 w 318"/>
                <a:gd name="T95" fmla="*/ 7 h 166"/>
                <a:gd name="T96" fmla="*/ 34 w 318"/>
                <a:gd name="T97" fmla="*/ 11 h 166"/>
                <a:gd name="T98" fmla="*/ 42 w 318"/>
                <a:gd name="T99" fmla="*/ 15 h 166"/>
                <a:gd name="T100" fmla="*/ 50 w 318"/>
                <a:gd name="T101" fmla="*/ 19 h 166"/>
                <a:gd name="T102" fmla="*/ 58 w 318"/>
                <a:gd name="T103" fmla="*/ 22 h 166"/>
                <a:gd name="T104" fmla="*/ 66 w 318"/>
                <a:gd name="T105" fmla="*/ 2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8" h="166">
                  <a:moveTo>
                    <a:pt x="66" y="24"/>
                  </a:moveTo>
                  <a:lnTo>
                    <a:pt x="82" y="26"/>
                  </a:lnTo>
                  <a:lnTo>
                    <a:pt x="97" y="28"/>
                  </a:lnTo>
                  <a:lnTo>
                    <a:pt x="114" y="30"/>
                  </a:lnTo>
                  <a:lnTo>
                    <a:pt x="130" y="33"/>
                  </a:lnTo>
                  <a:lnTo>
                    <a:pt x="145" y="36"/>
                  </a:lnTo>
                  <a:lnTo>
                    <a:pt x="161" y="40"/>
                  </a:lnTo>
                  <a:lnTo>
                    <a:pt x="176" y="44"/>
                  </a:lnTo>
                  <a:lnTo>
                    <a:pt x="191" y="48"/>
                  </a:lnTo>
                  <a:lnTo>
                    <a:pt x="204" y="55"/>
                  </a:lnTo>
                  <a:lnTo>
                    <a:pt x="219" y="61"/>
                  </a:lnTo>
                  <a:lnTo>
                    <a:pt x="232" y="68"/>
                  </a:lnTo>
                  <a:lnTo>
                    <a:pt x="244" y="78"/>
                  </a:lnTo>
                  <a:lnTo>
                    <a:pt x="256" y="89"/>
                  </a:lnTo>
                  <a:lnTo>
                    <a:pt x="267" y="101"/>
                  </a:lnTo>
                  <a:lnTo>
                    <a:pt x="276" y="114"/>
                  </a:lnTo>
                  <a:lnTo>
                    <a:pt x="286" y="129"/>
                  </a:lnTo>
                  <a:lnTo>
                    <a:pt x="293" y="139"/>
                  </a:lnTo>
                  <a:lnTo>
                    <a:pt x="301" y="150"/>
                  </a:lnTo>
                  <a:lnTo>
                    <a:pt x="310" y="158"/>
                  </a:lnTo>
                  <a:lnTo>
                    <a:pt x="318" y="166"/>
                  </a:lnTo>
                  <a:lnTo>
                    <a:pt x="310" y="163"/>
                  </a:lnTo>
                  <a:lnTo>
                    <a:pt x="302" y="158"/>
                  </a:lnTo>
                  <a:lnTo>
                    <a:pt x="295" y="152"/>
                  </a:lnTo>
                  <a:lnTo>
                    <a:pt x="289" y="146"/>
                  </a:lnTo>
                  <a:lnTo>
                    <a:pt x="282" y="139"/>
                  </a:lnTo>
                  <a:lnTo>
                    <a:pt x="275" y="132"/>
                  </a:lnTo>
                  <a:lnTo>
                    <a:pt x="268" y="127"/>
                  </a:lnTo>
                  <a:lnTo>
                    <a:pt x="260" y="121"/>
                  </a:lnTo>
                  <a:lnTo>
                    <a:pt x="238" y="112"/>
                  </a:lnTo>
                  <a:lnTo>
                    <a:pt x="215" y="104"/>
                  </a:lnTo>
                  <a:lnTo>
                    <a:pt x="191" y="98"/>
                  </a:lnTo>
                  <a:lnTo>
                    <a:pt x="168" y="93"/>
                  </a:lnTo>
                  <a:lnTo>
                    <a:pt x="143" y="87"/>
                  </a:lnTo>
                  <a:lnTo>
                    <a:pt x="120" y="79"/>
                  </a:lnTo>
                  <a:lnTo>
                    <a:pt x="99" y="71"/>
                  </a:lnTo>
                  <a:lnTo>
                    <a:pt x="77" y="59"/>
                  </a:lnTo>
                  <a:lnTo>
                    <a:pt x="67" y="52"/>
                  </a:lnTo>
                  <a:lnTo>
                    <a:pt x="57" y="45"/>
                  </a:lnTo>
                  <a:lnTo>
                    <a:pt x="47" y="37"/>
                  </a:lnTo>
                  <a:lnTo>
                    <a:pt x="38" y="30"/>
                  </a:lnTo>
                  <a:lnTo>
                    <a:pt x="28" y="22"/>
                  </a:lnTo>
                  <a:lnTo>
                    <a:pt x="19" y="15"/>
                  </a:lnTo>
                  <a:lnTo>
                    <a:pt x="9" y="7"/>
                  </a:lnTo>
                  <a:lnTo>
                    <a:pt x="0" y="0"/>
                  </a:lnTo>
                  <a:lnTo>
                    <a:pt x="9" y="2"/>
                  </a:lnTo>
                  <a:lnTo>
                    <a:pt x="17" y="5"/>
                  </a:lnTo>
                  <a:lnTo>
                    <a:pt x="25" y="7"/>
                  </a:lnTo>
                  <a:lnTo>
                    <a:pt x="34" y="11"/>
                  </a:lnTo>
                  <a:lnTo>
                    <a:pt x="42" y="15"/>
                  </a:lnTo>
                  <a:lnTo>
                    <a:pt x="50" y="19"/>
                  </a:lnTo>
                  <a:lnTo>
                    <a:pt x="58" y="22"/>
                  </a:lnTo>
                  <a:lnTo>
                    <a:pt x="66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8" name="Freeform 46">
              <a:extLst>
                <a:ext uri="{FF2B5EF4-FFF2-40B4-BE49-F238E27FC236}">
                  <a16:creationId xmlns:a16="http://schemas.microsoft.com/office/drawing/2014/main" id="{8C78058A-5946-E141-8DD8-EB341C6FA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4" y="3492"/>
              <a:ext cx="137" cy="80"/>
            </a:xfrm>
            <a:custGeom>
              <a:avLst/>
              <a:gdLst>
                <a:gd name="T0" fmla="*/ 263 w 272"/>
                <a:gd name="T1" fmla="*/ 53 h 160"/>
                <a:gd name="T2" fmla="*/ 249 w 272"/>
                <a:gd name="T3" fmla="*/ 60 h 160"/>
                <a:gd name="T4" fmla="*/ 234 w 272"/>
                <a:gd name="T5" fmla="*/ 68 h 160"/>
                <a:gd name="T6" fmla="*/ 221 w 272"/>
                <a:gd name="T7" fmla="*/ 76 h 160"/>
                <a:gd name="T8" fmla="*/ 207 w 272"/>
                <a:gd name="T9" fmla="*/ 83 h 160"/>
                <a:gd name="T10" fmla="*/ 192 w 272"/>
                <a:gd name="T11" fmla="*/ 91 h 160"/>
                <a:gd name="T12" fmla="*/ 179 w 272"/>
                <a:gd name="T13" fmla="*/ 98 h 160"/>
                <a:gd name="T14" fmla="*/ 165 w 272"/>
                <a:gd name="T15" fmla="*/ 105 h 160"/>
                <a:gd name="T16" fmla="*/ 150 w 272"/>
                <a:gd name="T17" fmla="*/ 112 h 160"/>
                <a:gd name="T18" fmla="*/ 135 w 272"/>
                <a:gd name="T19" fmla="*/ 118 h 160"/>
                <a:gd name="T20" fmla="*/ 122 w 272"/>
                <a:gd name="T21" fmla="*/ 125 h 160"/>
                <a:gd name="T22" fmla="*/ 107 w 272"/>
                <a:gd name="T23" fmla="*/ 131 h 160"/>
                <a:gd name="T24" fmla="*/ 92 w 272"/>
                <a:gd name="T25" fmla="*/ 136 h 160"/>
                <a:gd name="T26" fmla="*/ 77 w 272"/>
                <a:gd name="T27" fmla="*/ 140 h 160"/>
                <a:gd name="T28" fmla="*/ 61 w 272"/>
                <a:gd name="T29" fmla="*/ 145 h 160"/>
                <a:gd name="T30" fmla="*/ 46 w 272"/>
                <a:gd name="T31" fmla="*/ 148 h 160"/>
                <a:gd name="T32" fmla="*/ 29 w 272"/>
                <a:gd name="T33" fmla="*/ 151 h 160"/>
                <a:gd name="T34" fmla="*/ 0 w 272"/>
                <a:gd name="T35" fmla="*/ 160 h 160"/>
                <a:gd name="T36" fmla="*/ 10 w 272"/>
                <a:gd name="T37" fmla="*/ 148 h 160"/>
                <a:gd name="T38" fmla="*/ 21 w 272"/>
                <a:gd name="T39" fmla="*/ 136 h 160"/>
                <a:gd name="T40" fmla="*/ 31 w 272"/>
                <a:gd name="T41" fmla="*/ 122 h 160"/>
                <a:gd name="T42" fmla="*/ 42 w 272"/>
                <a:gd name="T43" fmla="*/ 109 h 160"/>
                <a:gd name="T44" fmla="*/ 51 w 272"/>
                <a:gd name="T45" fmla="*/ 97 h 160"/>
                <a:gd name="T46" fmla="*/ 63 w 272"/>
                <a:gd name="T47" fmla="*/ 86 h 160"/>
                <a:gd name="T48" fmla="*/ 76 w 272"/>
                <a:gd name="T49" fmla="*/ 76 h 160"/>
                <a:gd name="T50" fmla="*/ 90 w 272"/>
                <a:gd name="T51" fmla="*/ 71 h 160"/>
                <a:gd name="T52" fmla="*/ 113 w 272"/>
                <a:gd name="T53" fmla="*/ 64 h 160"/>
                <a:gd name="T54" fmla="*/ 137 w 272"/>
                <a:gd name="T55" fmla="*/ 59 h 160"/>
                <a:gd name="T56" fmla="*/ 160 w 272"/>
                <a:gd name="T57" fmla="*/ 53 h 160"/>
                <a:gd name="T58" fmla="*/ 183 w 272"/>
                <a:gd name="T59" fmla="*/ 45 h 160"/>
                <a:gd name="T60" fmla="*/ 204 w 272"/>
                <a:gd name="T61" fmla="*/ 38 h 160"/>
                <a:gd name="T62" fmla="*/ 225 w 272"/>
                <a:gd name="T63" fmla="*/ 27 h 160"/>
                <a:gd name="T64" fmla="*/ 245 w 272"/>
                <a:gd name="T65" fmla="*/ 15 h 160"/>
                <a:gd name="T66" fmla="*/ 264 w 272"/>
                <a:gd name="T67" fmla="*/ 0 h 160"/>
                <a:gd name="T68" fmla="*/ 269 w 272"/>
                <a:gd name="T69" fmla="*/ 13 h 160"/>
                <a:gd name="T70" fmla="*/ 272 w 272"/>
                <a:gd name="T71" fmla="*/ 29 h 160"/>
                <a:gd name="T72" fmla="*/ 271 w 272"/>
                <a:gd name="T73" fmla="*/ 44 h 160"/>
                <a:gd name="T74" fmla="*/ 263 w 272"/>
                <a:gd name="T75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2" h="160">
                  <a:moveTo>
                    <a:pt x="263" y="53"/>
                  </a:moveTo>
                  <a:lnTo>
                    <a:pt x="249" y="60"/>
                  </a:lnTo>
                  <a:lnTo>
                    <a:pt x="234" y="68"/>
                  </a:lnTo>
                  <a:lnTo>
                    <a:pt x="221" y="76"/>
                  </a:lnTo>
                  <a:lnTo>
                    <a:pt x="207" y="83"/>
                  </a:lnTo>
                  <a:lnTo>
                    <a:pt x="192" y="91"/>
                  </a:lnTo>
                  <a:lnTo>
                    <a:pt x="179" y="98"/>
                  </a:lnTo>
                  <a:lnTo>
                    <a:pt x="165" y="105"/>
                  </a:lnTo>
                  <a:lnTo>
                    <a:pt x="150" y="112"/>
                  </a:lnTo>
                  <a:lnTo>
                    <a:pt x="135" y="118"/>
                  </a:lnTo>
                  <a:lnTo>
                    <a:pt x="122" y="125"/>
                  </a:lnTo>
                  <a:lnTo>
                    <a:pt x="107" y="131"/>
                  </a:lnTo>
                  <a:lnTo>
                    <a:pt x="92" y="136"/>
                  </a:lnTo>
                  <a:lnTo>
                    <a:pt x="77" y="140"/>
                  </a:lnTo>
                  <a:lnTo>
                    <a:pt x="61" y="145"/>
                  </a:lnTo>
                  <a:lnTo>
                    <a:pt x="46" y="148"/>
                  </a:lnTo>
                  <a:lnTo>
                    <a:pt x="29" y="151"/>
                  </a:lnTo>
                  <a:lnTo>
                    <a:pt x="0" y="160"/>
                  </a:lnTo>
                  <a:lnTo>
                    <a:pt x="10" y="148"/>
                  </a:lnTo>
                  <a:lnTo>
                    <a:pt x="21" y="136"/>
                  </a:lnTo>
                  <a:lnTo>
                    <a:pt x="31" y="122"/>
                  </a:lnTo>
                  <a:lnTo>
                    <a:pt x="42" y="109"/>
                  </a:lnTo>
                  <a:lnTo>
                    <a:pt x="51" y="97"/>
                  </a:lnTo>
                  <a:lnTo>
                    <a:pt x="63" y="86"/>
                  </a:lnTo>
                  <a:lnTo>
                    <a:pt x="76" y="76"/>
                  </a:lnTo>
                  <a:lnTo>
                    <a:pt x="90" y="71"/>
                  </a:lnTo>
                  <a:lnTo>
                    <a:pt x="113" y="64"/>
                  </a:lnTo>
                  <a:lnTo>
                    <a:pt x="137" y="59"/>
                  </a:lnTo>
                  <a:lnTo>
                    <a:pt x="160" y="53"/>
                  </a:lnTo>
                  <a:lnTo>
                    <a:pt x="183" y="45"/>
                  </a:lnTo>
                  <a:lnTo>
                    <a:pt x="204" y="38"/>
                  </a:lnTo>
                  <a:lnTo>
                    <a:pt x="225" y="27"/>
                  </a:lnTo>
                  <a:lnTo>
                    <a:pt x="245" y="15"/>
                  </a:lnTo>
                  <a:lnTo>
                    <a:pt x="264" y="0"/>
                  </a:lnTo>
                  <a:lnTo>
                    <a:pt x="269" y="13"/>
                  </a:lnTo>
                  <a:lnTo>
                    <a:pt x="272" y="29"/>
                  </a:lnTo>
                  <a:lnTo>
                    <a:pt x="271" y="44"/>
                  </a:lnTo>
                  <a:lnTo>
                    <a:pt x="263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9" name="Freeform 47">
              <a:extLst>
                <a:ext uri="{FF2B5EF4-FFF2-40B4-BE49-F238E27FC236}">
                  <a16:creationId xmlns:a16="http://schemas.microsoft.com/office/drawing/2014/main" id="{FAEDCE03-5519-F340-9BE4-D6B61FFDD2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02" y="3512"/>
              <a:ext cx="184" cy="294"/>
            </a:xfrm>
            <a:custGeom>
              <a:avLst/>
              <a:gdLst>
                <a:gd name="T0" fmla="*/ 187 w 367"/>
                <a:gd name="T1" fmla="*/ 186 h 587"/>
                <a:gd name="T2" fmla="*/ 211 w 367"/>
                <a:gd name="T3" fmla="*/ 193 h 587"/>
                <a:gd name="T4" fmla="*/ 236 w 367"/>
                <a:gd name="T5" fmla="*/ 201 h 587"/>
                <a:gd name="T6" fmla="*/ 260 w 367"/>
                <a:gd name="T7" fmla="*/ 210 h 587"/>
                <a:gd name="T8" fmla="*/ 284 w 367"/>
                <a:gd name="T9" fmla="*/ 224 h 587"/>
                <a:gd name="T10" fmla="*/ 306 w 367"/>
                <a:gd name="T11" fmla="*/ 240 h 587"/>
                <a:gd name="T12" fmla="*/ 325 w 367"/>
                <a:gd name="T13" fmla="*/ 258 h 587"/>
                <a:gd name="T14" fmla="*/ 340 w 367"/>
                <a:gd name="T15" fmla="*/ 281 h 587"/>
                <a:gd name="T16" fmla="*/ 351 w 367"/>
                <a:gd name="T17" fmla="*/ 306 h 587"/>
                <a:gd name="T18" fmla="*/ 358 w 367"/>
                <a:gd name="T19" fmla="*/ 342 h 587"/>
                <a:gd name="T20" fmla="*/ 356 w 367"/>
                <a:gd name="T21" fmla="*/ 378 h 587"/>
                <a:gd name="T22" fmla="*/ 351 w 367"/>
                <a:gd name="T23" fmla="*/ 415 h 587"/>
                <a:gd name="T24" fmla="*/ 344 w 367"/>
                <a:gd name="T25" fmla="*/ 450 h 587"/>
                <a:gd name="T26" fmla="*/ 339 w 367"/>
                <a:gd name="T27" fmla="*/ 485 h 587"/>
                <a:gd name="T28" fmla="*/ 339 w 367"/>
                <a:gd name="T29" fmla="*/ 521 h 587"/>
                <a:gd name="T30" fmla="*/ 347 w 367"/>
                <a:gd name="T31" fmla="*/ 555 h 587"/>
                <a:gd name="T32" fmla="*/ 367 w 367"/>
                <a:gd name="T33" fmla="*/ 587 h 587"/>
                <a:gd name="T34" fmla="*/ 341 w 367"/>
                <a:gd name="T35" fmla="*/ 563 h 587"/>
                <a:gd name="T36" fmla="*/ 325 w 367"/>
                <a:gd name="T37" fmla="*/ 533 h 587"/>
                <a:gd name="T38" fmla="*/ 317 w 367"/>
                <a:gd name="T39" fmla="*/ 500 h 587"/>
                <a:gd name="T40" fmla="*/ 313 w 367"/>
                <a:gd name="T41" fmla="*/ 465 h 587"/>
                <a:gd name="T42" fmla="*/ 311 w 367"/>
                <a:gd name="T43" fmla="*/ 428 h 587"/>
                <a:gd name="T44" fmla="*/ 309 w 367"/>
                <a:gd name="T45" fmla="*/ 392 h 587"/>
                <a:gd name="T46" fmla="*/ 303 w 367"/>
                <a:gd name="T47" fmla="*/ 358 h 587"/>
                <a:gd name="T48" fmla="*/ 292 w 367"/>
                <a:gd name="T49" fmla="*/ 325 h 587"/>
                <a:gd name="T50" fmla="*/ 279 w 367"/>
                <a:gd name="T51" fmla="*/ 302 h 587"/>
                <a:gd name="T52" fmla="*/ 263 w 367"/>
                <a:gd name="T53" fmla="*/ 282 h 587"/>
                <a:gd name="T54" fmla="*/ 244 w 367"/>
                <a:gd name="T55" fmla="*/ 263 h 587"/>
                <a:gd name="T56" fmla="*/ 225 w 367"/>
                <a:gd name="T57" fmla="*/ 247 h 587"/>
                <a:gd name="T58" fmla="*/ 203 w 367"/>
                <a:gd name="T59" fmla="*/ 233 h 587"/>
                <a:gd name="T60" fmla="*/ 181 w 367"/>
                <a:gd name="T61" fmla="*/ 220 h 587"/>
                <a:gd name="T62" fmla="*/ 158 w 367"/>
                <a:gd name="T63" fmla="*/ 206 h 587"/>
                <a:gd name="T64" fmla="*/ 135 w 367"/>
                <a:gd name="T65" fmla="*/ 194 h 587"/>
                <a:gd name="T66" fmla="*/ 113 w 367"/>
                <a:gd name="T67" fmla="*/ 180 h 587"/>
                <a:gd name="T68" fmla="*/ 92 w 367"/>
                <a:gd name="T69" fmla="*/ 167 h 587"/>
                <a:gd name="T70" fmla="*/ 71 w 367"/>
                <a:gd name="T71" fmla="*/ 152 h 587"/>
                <a:gd name="T72" fmla="*/ 52 w 367"/>
                <a:gd name="T73" fmla="*/ 136 h 587"/>
                <a:gd name="T74" fmla="*/ 36 w 367"/>
                <a:gd name="T75" fmla="*/ 117 h 587"/>
                <a:gd name="T76" fmla="*/ 23 w 367"/>
                <a:gd name="T77" fmla="*/ 96 h 587"/>
                <a:gd name="T78" fmla="*/ 12 w 367"/>
                <a:gd name="T79" fmla="*/ 72 h 587"/>
                <a:gd name="T80" fmla="*/ 4 w 367"/>
                <a:gd name="T81" fmla="*/ 45 h 587"/>
                <a:gd name="T82" fmla="*/ 2 w 367"/>
                <a:gd name="T83" fmla="*/ 34 h 587"/>
                <a:gd name="T84" fmla="*/ 0 w 367"/>
                <a:gd name="T85" fmla="*/ 22 h 587"/>
                <a:gd name="T86" fmla="*/ 0 w 367"/>
                <a:gd name="T87" fmla="*/ 11 h 587"/>
                <a:gd name="T88" fmla="*/ 0 w 367"/>
                <a:gd name="T89" fmla="*/ 0 h 587"/>
                <a:gd name="T90" fmla="*/ 10 w 367"/>
                <a:gd name="T91" fmla="*/ 30 h 587"/>
                <a:gd name="T92" fmla="*/ 27 w 367"/>
                <a:gd name="T93" fmla="*/ 60 h 587"/>
                <a:gd name="T94" fmla="*/ 47 w 367"/>
                <a:gd name="T95" fmla="*/ 88 h 587"/>
                <a:gd name="T96" fmla="*/ 70 w 367"/>
                <a:gd name="T97" fmla="*/ 115 h 587"/>
                <a:gd name="T98" fmla="*/ 96 w 367"/>
                <a:gd name="T99" fmla="*/ 138 h 587"/>
                <a:gd name="T100" fmla="*/ 124 w 367"/>
                <a:gd name="T101" fmla="*/ 159 h 587"/>
                <a:gd name="T102" fmla="*/ 154 w 367"/>
                <a:gd name="T103" fmla="*/ 175 h 587"/>
                <a:gd name="T104" fmla="*/ 187 w 367"/>
                <a:gd name="T105" fmla="*/ 18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7" h="587">
                  <a:moveTo>
                    <a:pt x="187" y="186"/>
                  </a:moveTo>
                  <a:lnTo>
                    <a:pt x="211" y="193"/>
                  </a:lnTo>
                  <a:lnTo>
                    <a:pt x="236" y="201"/>
                  </a:lnTo>
                  <a:lnTo>
                    <a:pt x="260" y="210"/>
                  </a:lnTo>
                  <a:lnTo>
                    <a:pt x="284" y="224"/>
                  </a:lnTo>
                  <a:lnTo>
                    <a:pt x="306" y="240"/>
                  </a:lnTo>
                  <a:lnTo>
                    <a:pt x="325" y="258"/>
                  </a:lnTo>
                  <a:lnTo>
                    <a:pt x="340" y="281"/>
                  </a:lnTo>
                  <a:lnTo>
                    <a:pt x="351" y="306"/>
                  </a:lnTo>
                  <a:lnTo>
                    <a:pt x="358" y="342"/>
                  </a:lnTo>
                  <a:lnTo>
                    <a:pt x="356" y="378"/>
                  </a:lnTo>
                  <a:lnTo>
                    <a:pt x="351" y="415"/>
                  </a:lnTo>
                  <a:lnTo>
                    <a:pt x="344" y="450"/>
                  </a:lnTo>
                  <a:lnTo>
                    <a:pt x="339" y="485"/>
                  </a:lnTo>
                  <a:lnTo>
                    <a:pt x="339" y="521"/>
                  </a:lnTo>
                  <a:lnTo>
                    <a:pt x="347" y="555"/>
                  </a:lnTo>
                  <a:lnTo>
                    <a:pt x="367" y="587"/>
                  </a:lnTo>
                  <a:lnTo>
                    <a:pt x="341" y="563"/>
                  </a:lnTo>
                  <a:lnTo>
                    <a:pt x="325" y="533"/>
                  </a:lnTo>
                  <a:lnTo>
                    <a:pt x="317" y="500"/>
                  </a:lnTo>
                  <a:lnTo>
                    <a:pt x="313" y="465"/>
                  </a:lnTo>
                  <a:lnTo>
                    <a:pt x="311" y="428"/>
                  </a:lnTo>
                  <a:lnTo>
                    <a:pt x="309" y="392"/>
                  </a:lnTo>
                  <a:lnTo>
                    <a:pt x="303" y="358"/>
                  </a:lnTo>
                  <a:lnTo>
                    <a:pt x="292" y="325"/>
                  </a:lnTo>
                  <a:lnTo>
                    <a:pt x="279" y="302"/>
                  </a:lnTo>
                  <a:lnTo>
                    <a:pt x="263" y="282"/>
                  </a:lnTo>
                  <a:lnTo>
                    <a:pt x="244" y="263"/>
                  </a:lnTo>
                  <a:lnTo>
                    <a:pt x="225" y="247"/>
                  </a:lnTo>
                  <a:lnTo>
                    <a:pt x="203" y="233"/>
                  </a:lnTo>
                  <a:lnTo>
                    <a:pt x="181" y="220"/>
                  </a:lnTo>
                  <a:lnTo>
                    <a:pt x="158" y="206"/>
                  </a:lnTo>
                  <a:lnTo>
                    <a:pt x="135" y="194"/>
                  </a:lnTo>
                  <a:lnTo>
                    <a:pt x="113" y="180"/>
                  </a:lnTo>
                  <a:lnTo>
                    <a:pt x="92" y="167"/>
                  </a:lnTo>
                  <a:lnTo>
                    <a:pt x="71" y="152"/>
                  </a:lnTo>
                  <a:lnTo>
                    <a:pt x="52" y="136"/>
                  </a:lnTo>
                  <a:lnTo>
                    <a:pt x="36" y="117"/>
                  </a:lnTo>
                  <a:lnTo>
                    <a:pt x="23" y="96"/>
                  </a:lnTo>
                  <a:lnTo>
                    <a:pt x="12" y="72"/>
                  </a:lnTo>
                  <a:lnTo>
                    <a:pt x="4" y="45"/>
                  </a:lnTo>
                  <a:lnTo>
                    <a:pt x="2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0" y="30"/>
                  </a:lnTo>
                  <a:lnTo>
                    <a:pt x="27" y="60"/>
                  </a:lnTo>
                  <a:lnTo>
                    <a:pt x="47" y="88"/>
                  </a:lnTo>
                  <a:lnTo>
                    <a:pt x="70" y="115"/>
                  </a:lnTo>
                  <a:lnTo>
                    <a:pt x="96" y="138"/>
                  </a:lnTo>
                  <a:lnTo>
                    <a:pt x="124" y="159"/>
                  </a:lnTo>
                  <a:lnTo>
                    <a:pt x="154" y="175"/>
                  </a:lnTo>
                  <a:lnTo>
                    <a:pt x="187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0" name="Freeform 48">
              <a:extLst>
                <a:ext uri="{FF2B5EF4-FFF2-40B4-BE49-F238E27FC236}">
                  <a16:creationId xmlns:a16="http://schemas.microsoft.com/office/drawing/2014/main" id="{183B29B9-567A-034E-A7B1-4377E9CD58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2" y="3523"/>
              <a:ext cx="189" cy="104"/>
            </a:xfrm>
            <a:custGeom>
              <a:avLst/>
              <a:gdLst>
                <a:gd name="T0" fmla="*/ 370 w 378"/>
                <a:gd name="T1" fmla="*/ 111 h 208"/>
                <a:gd name="T2" fmla="*/ 362 w 378"/>
                <a:gd name="T3" fmla="*/ 126 h 208"/>
                <a:gd name="T4" fmla="*/ 352 w 378"/>
                <a:gd name="T5" fmla="*/ 138 h 208"/>
                <a:gd name="T6" fmla="*/ 341 w 378"/>
                <a:gd name="T7" fmla="*/ 150 h 208"/>
                <a:gd name="T8" fmla="*/ 329 w 378"/>
                <a:gd name="T9" fmla="*/ 160 h 208"/>
                <a:gd name="T10" fmla="*/ 317 w 378"/>
                <a:gd name="T11" fmla="*/ 169 h 208"/>
                <a:gd name="T12" fmla="*/ 305 w 378"/>
                <a:gd name="T13" fmla="*/ 177 h 208"/>
                <a:gd name="T14" fmla="*/ 290 w 378"/>
                <a:gd name="T15" fmla="*/ 184 h 208"/>
                <a:gd name="T16" fmla="*/ 276 w 378"/>
                <a:gd name="T17" fmla="*/ 190 h 208"/>
                <a:gd name="T18" fmla="*/ 261 w 378"/>
                <a:gd name="T19" fmla="*/ 194 h 208"/>
                <a:gd name="T20" fmla="*/ 246 w 378"/>
                <a:gd name="T21" fmla="*/ 198 h 208"/>
                <a:gd name="T22" fmla="*/ 230 w 378"/>
                <a:gd name="T23" fmla="*/ 200 h 208"/>
                <a:gd name="T24" fmla="*/ 214 w 378"/>
                <a:gd name="T25" fmla="*/ 203 h 208"/>
                <a:gd name="T26" fmla="*/ 198 w 378"/>
                <a:gd name="T27" fmla="*/ 206 h 208"/>
                <a:gd name="T28" fmla="*/ 181 w 378"/>
                <a:gd name="T29" fmla="*/ 207 h 208"/>
                <a:gd name="T30" fmla="*/ 165 w 378"/>
                <a:gd name="T31" fmla="*/ 208 h 208"/>
                <a:gd name="T32" fmla="*/ 149 w 378"/>
                <a:gd name="T33" fmla="*/ 208 h 208"/>
                <a:gd name="T34" fmla="*/ 128 w 378"/>
                <a:gd name="T35" fmla="*/ 208 h 208"/>
                <a:gd name="T36" fmla="*/ 108 w 378"/>
                <a:gd name="T37" fmla="*/ 206 h 208"/>
                <a:gd name="T38" fmla="*/ 89 w 378"/>
                <a:gd name="T39" fmla="*/ 202 h 208"/>
                <a:gd name="T40" fmla="*/ 70 w 378"/>
                <a:gd name="T41" fmla="*/ 196 h 208"/>
                <a:gd name="T42" fmla="*/ 51 w 378"/>
                <a:gd name="T43" fmla="*/ 190 h 208"/>
                <a:gd name="T44" fmla="*/ 33 w 378"/>
                <a:gd name="T45" fmla="*/ 181 h 208"/>
                <a:gd name="T46" fmla="*/ 16 w 378"/>
                <a:gd name="T47" fmla="*/ 172 h 208"/>
                <a:gd name="T48" fmla="*/ 0 w 378"/>
                <a:gd name="T49" fmla="*/ 161 h 208"/>
                <a:gd name="T50" fmla="*/ 20 w 378"/>
                <a:gd name="T51" fmla="*/ 147 h 208"/>
                <a:gd name="T52" fmla="*/ 42 w 378"/>
                <a:gd name="T53" fmla="*/ 137 h 208"/>
                <a:gd name="T54" fmla="*/ 65 w 378"/>
                <a:gd name="T55" fmla="*/ 129 h 208"/>
                <a:gd name="T56" fmla="*/ 89 w 378"/>
                <a:gd name="T57" fmla="*/ 122 h 208"/>
                <a:gd name="T58" fmla="*/ 113 w 378"/>
                <a:gd name="T59" fmla="*/ 116 h 208"/>
                <a:gd name="T60" fmla="*/ 138 w 378"/>
                <a:gd name="T61" fmla="*/ 111 h 208"/>
                <a:gd name="T62" fmla="*/ 162 w 378"/>
                <a:gd name="T63" fmla="*/ 105 h 208"/>
                <a:gd name="T64" fmla="*/ 185 w 378"/>
                <a:gd name="T65" fmla="*/ 97 h 208"/>
                <a:gd name="T66" fmla="*/ 207 w 378"/>
                <a:gd name="T67" fmla="*/ 89 h 208"/>
                <a:gd name="T68" fmla="*/ 229 w 378"/>
                <a:gd name="T69" fmla="*/ 80 h 208"/>
                <a:gd name="T70" fmla="*/ 250 w 378"/>
                <a:gd name="T71" fmla="*/ 70 h 208"/>
                <a:gd name="T72" fmla="*/ 271 w 378"/>
                <a:gd name="T73" fmla="*/ 59 h 208"/>
                <a:gd name="T74" fmla="*/ 291 w 378"/>
                <a:gd name="T75" fmla="*/ 47 h 208"/>
                <a:gd name="T76" fmla="*/ 311 w 378"/>
                <a:gd name="T77" fmla="*/ 34 h 208"/>
                <a:gd name="T78" fmla="*/ 330 w 378"/>
                <a:gd name="T79" fmla="*/ 19 h 208"/>
                <a:gd name="T80" fmla="*/ 348 w 378"/>
                <a:gd name="T81" fmla="*/ 0 h 208"/>
                <a:gd name="T82" fmla="*/ 366 w 378"/>
                <a:gd name="T83" fmla="*/ 24 h 208"/>
                <a:gd name="T84" fmla="*/ 375 w 378"/>
                <a:gd name="T85" fmla="*/ 53 h 208"/>
                <a:gd name="T86" fmla="*/ 378 w 378"/>
                <a:gd name="T87" fmla="*/ 82 h 208"/>
                <a:gd name="T88" fmla="*/ 370 w 378"/>
                <a:gd name="T89" fmla="*/ 11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208">
                  <a:moveTo>
                    <a:pt x="370" y="111"/>
                  </a:moveTo>
                  <a:lnTo>
                    <a:pt x="362" y="126"/>
                  </a:lnTo>
                  <a:lnTo>
                    <a:pt x="352" y="138"/>
                  </a:lnTo>
                  <a:lnTo>
                    <a:pt x="341" y="150"/>
                  </a:lnTo>
                  <a:lnTo>
                    <a:pt x="329" y="160"/>
                  </a:lnTo>
                  <a:lnTo>
                    <a:pt x="317" y="169"/>
                  </a:lnTo>
                  <a:lnTo>
                    <a:pt x="305" y="177"/>
                  </a:lnTo>
                  <a:lnTo>
                    <a:pt x="290" y="184"/>
                  </a:lnTo>
                  <a:lnTo>
                    <a:pt x="276" y="190"/>
                  </a:lnTo>
                  <a:lnTo>
                    <a:pt x="261" y="194"/>
                  </a:lnTo>
                  <a:lnTo>
                    <a:pt x="246" y="198"/>
                  </a:lnTo>
                  <a:lnTo>
                    <a:pt x="230" y="200"/>
                  </a:lnTo>
                  <a:lnTo>
                    <a:pt x="214" y="203"/>
                  </a:lnTo>
                  <a:lnTo>
                    <a:pt x="198" y="206"/>
                  </a:lnTo>
                  <a:lnTo>
                    <a:pt x="181" y="207"/>
                  </a:lnTo>
                  <a:lnTo>
                    <a:pt x="165" y="208"/>
                  </a:lnTo>
                  <a:lnTo>
                    <a:pt x="149" y="208"/>
                  </a:lnTo>
                  <a:lnTo>
                    <a:pt x="128" y="208"/>
                  </a:lnTo>
                  <a:lnTo>
                    <a:pt x="108" y="206"/>
                  </a:lnTo>
                  <a:lnTo>
                    <a:pt x="89" y="202"/>
                  </a:lnTo>
                  <a:lnTo>
                    <a:pt x="70" y="196"/>
                  </a:lnTo>
                  <a:lnTo>
                    <a:pt x="51" y="190"/>
                  </a:lnTo>
                  <a:lnTo>
                    <a:pt x="33" y="181"/>
                  </a:lnTo>
                  <a:lnTo>
                    <a:pt x="16" y="172"/>
                  </a:lnTo>
                  <a:lnTo>
                    <a:pt x="0" y="161"/>
                  </a:lnTo>
                  <a:lnTo>
                    <a:pt x="20" y="147"/>
                  </a:lnTo>
                  <a:lnTo>
                    <a:pt x="42" y="137"/>
                  </a:lnTo>
                  <a:lnTo>
                    <a:pt x="65" y="129"/>
                  </a:lnTo>
                  <a:lnTo>
                    <a:pt x="89" y="122"/>
                  </a:lnTo>
                  <a:lnTo>
                    <a:pt x="113" y="116"/>
                  </a:lnTo>
                  <a:lnTo>
                    <a:pt x="138" y="111"/>
                  </a:lnTo>
                  <a:lnTo>
                    <a:pt x="162" y="105"/>
                  </a:lnTo>
                  <a:lnTo>
                    <a:pt x="185" y="97"/>
                  </a:lnTo>
                  <a:lnTo>
                    <a:pt x="207" y="89"/>
                  </a:lnTo>
                  <a:lnTo>
                    <a:pt x="229" y="80"/>
                  </a:lnTo>
                  <a:lnTo>
                    <a:pt x="250" y="70"/>
                  </a:lnTo>
                  <a:lnTo>
                    <a:pt x="271" y="59"/>
                  </a:lnTo>
                  <a:lnTo>
                    <a:pt x="291" y="47"/>
                  </a:lnTo>
                  <a:lnTo>
                    <a:pt x="311" y="34"/>
                  </a:lnTo>
                  <a:lnTo>
                    <a:pt x="330" y="19"/>
                  </a:lnTo>
                  <a:lnTo>
                    <a:pt x="348" y="0"/>
                  </a:lnTo>
                  <a:lnTo>
                    <a:pt x="366" y="24"/>
                  </a:lnTo>
                  <a:lnTo>
                    <a:pt x="375" y="53"/>
                  </a:lnTo>
                  <a:lnTo>
                    <a:pt x="378" y="82"/>
                  </a:lnTo>
                  <a:lnTo>
                    <a:pt x="370" y="1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1" name="Freeform 49">
              <a:extLst>
                <a:ext uri="{FF2B5EF4-FFF2-40B4-BE49-F238E27FC236}">
                  <a16:creationId xmlns:a16="http://schemas.microsoft.com/office/drawing/2014/main" id="{410E0CD7-1E59-E442-9B29-D25AC791C7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0" y="3567"/>
              <a:ext cx="18" cy="16"/>
            </a:xfrm>
            <a:custGeom>
              <a:avLst/>
              <a:gdLst>
                <a:gd name="T0" fmla="*/ 19 w 37"/>
                <a:gd name="T1" fmla="*/ 31 h 31"/>
                <a:gd name="T2" fmla="*/ 26 w 37"/>
                <a:gd name="T3" fmla="*/ 30 h 31"/>
                <a:gd name="T4" fmla="*/ 32 w 37"/>
                <a:gd name="T5" fmla="*/ 27 h 31"/>
                <a:gd name="T6" fmla="*/ 36 w 37"/>
                <a:gd name="T7" fmla="*/ 22 h 31"/>
                <a:gd name="T8" fmla="*/ 37 w 37"/>
                <a:gd name="T9" fmla="*/ 16 h 31"/>
                <a:gd name="T10" fmla="*/ 36 w 37"/>
                <a:gd name="T11" fmla="*/ 9 h 31"/>
                <a:gd name="T12" fmla="*/ 32 w 37"/>
                <a:gd name="T13" fmla="*/ 4 h 31"/>
                <a:gd name="T14" fmla="*/ 26 w 37"/>
                <a:gd name="T15" fmla="*/ 1 h 31"/>
                <a:gd name="T16" fmla="*/ 19 w 37"/>
                <a:gd name="T17" fmla="*/ 0 h 31"/>
                <a:gd name="T18" fmla="*/ 11 w 37"/>
                <a:gd name="T19" fmla="*/ 1 h 31"/>
                <a:gd name="T20" fmla="*/ 6 w 37"/>
                <a:gd name="T21" fmla="*/ 4 h 31"/>
                <a:gd name="T22" fmla="*/ 2 w 37"/>
                <a:gd name="T23" fmla="*/ 9 h 31"/>
                <a:gd name="T24" fmla="*/ 0 w 37"/>
                <a:gd name="T25" fmla="*/ 16 h 31"/>
                <a:gd name="T26" fmla="*/ 2 w 37"/>
                <a:gd name="T27" fmla="*/ 22 h 31"/>
                <a:gd name="T28" fmla="*/ 6 w 37"/>
                <a:gd name="T29" fmla="*/ 27 h 31"/>
                <a:gd name="T30" fmla="*/ 11 w 37"/>
                <a:gd name="T31" fmla="*/ 30 h 31"/>
                <a:gd name="T32" fmla="*/ 19 w 37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1">
                  <a:moveTo>
                    <a:pt x="19" y="31"/>
                  </a:moveTo>
                  <a:lnTo>
                    <a:pt x="26" y="30"/>
                  </a:lnTo>
                  <a:lnTo>
                    <a:pt x="32" y="27"/>
                  </a:lnTo>
                  <a:lnTo>
                    <a:pt x="36" y="22"/>
                  </a:lnTo>
                  <a:lnTo>
                    <a:pt x="37" y="16"/>
                  </a:lnTo>
                  <a:lnTo>
                    <a:pt x="36" y="9"/>
                  </a:lnTo>
                  <a:lnTo>
                    <a:pt x="32" y="4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1" y="1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6" y="27"/>
                  </a:lnTo>
                  <a:lnTo>
                    <a:pt x="11" y="30"/>
                  </a:lnTo>
                  <a:lnTo>
                    <a:pt x="19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2" name="Freeform 50">
              <a:extLst>
                <a:ext uri="{FF2B5EF4-FFF2-40B4-BE49-F238E27FC236}">
                  <a16:creationId xmlns:a16="http://schemas.microsoft.com/office/drawing/2014/main" id="{5C68DF04-0551-AC4F-9550-89286D7957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89" y="2855"/>
              <a:ext cx="163" cy="218"/>
            </a:xfrm>
            <a:custGeom>
              <a:avLst/>
              <a:gdLst>
                <a:gd name="T0" fmla="*/ 314 w 325"/>
                <a:gd name="T1" fmla="*/ 0 h 437"/>
                <a:gd name="T2" fmla="*/ 316 w 325"/>
                <a:gd name="T3" fmla="*/ 4 h 437"/>
                <a:gd name="T4" fmla="*/ 318 w 325"/>
                <a:gd name="T5" fmla="*/ 14 h 437"/>
                <a:gd name="T6" fmla="*/ 321 w 325"/>
                <a:gd name="T7" fmla="*/ 30 h 437"/>
                <a:gd name="T8" fmla="*/ 324 w 325"/>
                <a:gd name="T9" fmla="*/ 51 h 437"/>
                <a:gd name="T10" fmla="*/ 325 w 325"/>
                <a:gd name="T11" fmla="*/ 76 h 437"/>
                <a:gd name="T12" fmla="*/ 324 w 325"/>
                <a:gd name="T13" fmla="*/ 105 h 437"/>
                <a:gd name="T14" fmla="*/ 320 w 325"/>
                <a:gd name="T15" fmla="*/ 136 h 437"/>
                <a:gd name="T16" fmla="*/ 313 w 325"/>
                <a:gd name="T17" fmla="*/ 170 h 437"/>
                <a:gd name="T18" fmla="*/ 299 w 325"/>
                <a:gd name="T19" fmla="*/ 206 h 437"/>
                <a:gd name="T20" fmla="*/ 282 w 325"/>
                <a:gd name="T21" fmla="*/ 242 h 437"/>
                <a:gd name="T22" fmla="*/ 256 w 325"/>
                <a:gd name="T23" fmla="*/ 278 h 437"/>
                <a:gd name="T24" fmla="*/ 223 w 325"/>
                <a:gd name="T25" fmla="*/ 315 h 437"/>
                <a:gd name="T26" fmla="*/ 183 w 325"/>
                <a:gd name="T27" fmla="*/ 349 h 437"/>
                <a:gd name="T28" fmla="*/ 133 w 325"/>
                <a:gd name="T29" fmla="*/ 381 h 437"/>
                <a:gd name="T30" fmla="*/ 72 w 325"/>
                <a:gd name="T31" fmla="*/ 411 h 437"/>
                <a:gd name="T32" fmla="*/ 0 w 325"/>
                <a:gd name="T33" fmla="*/ 437 h 437"/>
                <a:gd name="T34" fmla="*/ 4 w 325"/>
                <a:gd name="T35" fmla="*/ 434 h 437"/>
                <a:gd name="T36" fmla="*/ 15 w 325"/>
                <a:gd name="T37" fmla="*/ 429 h 437"/>
                <a:gd name="T38" fmla="*/ 31 w 325"/>
                <a:gd name="T39" fmla="*/ 418 h 437"/>
                <a:gd name="T40" fmla="*/ 53 w 325"/>
                <a:gd name="T41" fmla="*/ 404 h 437"/>
                <a:gd name="T42" fmla="*/ 77 w 325"/>
                <a:gd name="T43" fmla="*/ 387 h 437"/>
                <a:gd name="T44" fmla="*/ 106 w 325"/>
                <a:gd name="T45" fmla="*/ 365 h 437"/>
                <a:gd name="T46" fmla="*/ 135 w 325"/>
                <a:gd name="T47" fmla="*/ 341 h 437"/>
                <a:gd name="T48" fmla="*/ 165 w 325"/>
                <a:gd name="T49" fmla="*/ 312 h 437"/>
                <a:gd name="T50" fmla="*/ 195 w 325"/>
                <a:gd name="T51" fmla="*/ 282 h 437"/>
                <a:gd name="T52" fmla="*/ 225 w 325"/>
                <a:gd name="T53" fmla="*/ 248 h 437"/>
                <a:gd name="T54" fmla="*/ 251 w 325"/>
                <a:gd name="T55" fmla="*/ 213 h 437"/>
                <a:gd name="T56" fmla="*/ 275 w 325"/>
                <a:gd name="T57" fmla="*/ 174 h 437"/>
                <a:gd name="T58" fmla="*/ 294 w 325"/>
                <a:gd name="T59" fmla="*/ 133 h 437"/>
                <a:gd name="T60" fmla="*/ 308 w 325"/>
                <a:gd name="T61" fmla="*/ 91 h 437"/>
                <a:gd name="T62" fmla="*/ 314 w 325"/>
                <a:gd name="T63" fmla="*/ 46 h 437"/>
                <a:gd name="T64" fmla="*/ 314 w 325"/>
                <a:gd name="T6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5" h="437">
                  <a:moveTo>
                    <a:pt x="314" y="0"/>
                  </a:moveTo>
                  <a:lnTo>
                    <a:pt x="316" y="4"/>
                  </a:lnTo>
                  <a:lnTo>
                    <a:pt x="318" y="14"/>
                  </a:lnTo>
                  <a:lnTo>
                    <a:pt x="321" y="30"/>
                  </a:lnTo>
                  <a:lnTo>
                    <a:pt x="324" y="51"/>
                  </a:lnTo>
                  <a:lnTo>
                    <a:pt x="325" y="76"/>
                  </a:lnTo>
                  <a:lnTo>
                    <a:pt x="324" y="105"/>
                  </a:lnTo>
                  <a:lnTo>
                    <a:pt x="320" y="136"/>
                  </a:lnTo>
                  <a:lnTo>
                    <a:pt x="313" y="170"/>
                  </a:lnTo>
                  <a:lnTo>
                    <a:pt x="299" y="206"/>
                  </a:lnTo>
                  <a:lnTo>
                    <a:pt x="282" y="242"/>
                  </a:lnTo>
                  <a:lnTo>
                    <a:pt x="256" y="278"/>
                  </a:lnTo>
                  <a:lnTo>
                    <a:pt x="223" y="315"/>
                  </a:lnTo>
                  <a:lnTo>
                    <a:pt x="183" y="349"/>
                  </a:lnTo>
                  <a:lnTo>
                    <a:pt x="133" y="381"/>
                  </a:lnTo>
                  <a:lnTo>
                    <a:pt x="72" y="411"/>
                  </a:lnTo>
                  <a:lnTo>
                    <a:pt x="0" y="437"/>
                  </a:lnTo>
                  <a:lnTo>
                    <a:pt x="4" y="434"/>
                  </a:lnTo>
                  <a:lnTo>
                    <a:pt x="15" y="429"/>
                  </a:lnTo>
                  <a:lnTo>
                    <a:pt x="31" y="418"/>
                  </a:lnTo>
                  <a:lnTo>
                    <a:pt x="53" y="404"/>
                  </a:lnTo>
                  <a:lnTo>
                    <a:pt x="77" y="387"/>
                  </a:lnTo>
                  <a:lnTo>
                    <a:pt x="106" y="365"/>
                  </a:lnTo>
                  <a:lnTo>
                    <a:pt x="135" y="341"/>
                  </a:lnTo>
                  <a:lnTo>
                    <a:pt x="165" y="312"/>
                  </a:lnTo>
                  <a:lnTo>
                    <a:pt x="195" y="282"/>
                  </a:lnTo>
                  <a:lnTo>
                    <a:pt x="225" y="248"/>
                  </a:lnTo>
                  <a:lnTo>
                    <a:pt x="251" y="213"/>
                  </a:lnTo>
                  <a:lnTo>
                    <a:pt x="275" y="174"/>
                  </a:lnTo>
                  <a:lnTo>
                    <a:pt x="294" y="133"/>
                  </a:lnTo>
                  <a:lnTo>
                    <a:pt x="308" y="91"/>
                  </a:lnTo>
                  <a:lnTo>
                    <a:pt x="314" y="46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3" name="Freeform 51">
              <a:extLst>
                <a:ext uri="{FF2B5EF4-FFF2-40B4-BE49-F238E27FC236}">
                  <a16:creationId xmlns:a16="http://schemas.microsoft.com/office/drawing/2014/main" id="{18171C75-8A73-5E46-A2EF-A8D1461600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1" y="3639"/>
              <a:ext cx="95" cy="194"/>
            </a:xfrm>
            <a:custGeom>
              <a:avLst/>
              <a:gdLst>
                <a:gd name="T0" fmla="*/ 0 w 190"/>
                <a:gd name="T1" fmla="*/ 0 h 386"/>
                <a:gd name="T2" fmla="*/ 3 w 190"/>
                <a:gd name="T3" fmla="*/ 1 h 386"/>
                <a:gd name="T4" fmla="*/ 11 w 190"/>
                <a:gd name="T5" fmla="*/ 3 h 386"/>
                <a:gd name="T6" fmla="*/ 22 w 190"/>
                <a:gd name="T7" fmla="*/ 7 h 386"/>
                <a:gd name="T8" fmla="*/ 37 w 190"/>
                <a:gd name="T9" fmla="*/ 13 h 386"/>
                <a:gd name="T10" fmla="*/ 54 w 190"/>
                <a:gd name="T11" fmla="*/ 23 h 386"/>
                <a:gd name="T12" fmla="*/ 73 w 190"/>
                <a:gd name="T13" fmla="*/ 35 h 386"/>
                <a:gd name="T14" fmla="*/ 94 w 190"/>
                <a:gd name="T15" fmla="*/ 50 h 386"/>
                <a:gd name="T16" fmla="*/ 114 w 190"/>
                <a:gd name="T17" fmla="*/ 69 h 386"/>
                <a:gd name="T18" fmla="*/ 133 w 190"/>
                <a:gd name="T19" fmla="*/ 92 h 386"/>
                <a:gd name="T20" fmla="*/ 151 w 190"/>
                <a:gd name="T21" fmla="*/ 119 h 386"/>
                <a:gd name="T22" fmla="*/ 167 w 190"/>
                <a:gd name="T23" fmla="*/ 150 h 386"/>
                <a:gd name="T24" fmla="*/ 179 w 190"/>
                <a:gd name="T25" fmla="*/ 187 h 386"/>
                <a:gd name="T26" fmla="*/ 187 w 190"/>
                <a:gd name="T27" fmla="*/ 228 h 386"/>
                <a:gd name="T28" fmla="*/ 190 w 190"/>
                <a:gd name="T29" fmla="*/ 275 h 386"/>
                <a:gd name="T30" fmla="*/ 187 w 190"/>
                <a:gd name="T31" fmla="*/ 328 h 386"/>
                <a:gd name="T32" fmla="*/ 179 w 190"/>
                <a:gd name="T33" fmla="*/ 386 h 386"/>
                <a:gd name="T34" fmla="*/ 179 w 190"/>
                <a:gd name="T35" fmla="*/ 377 h 386"/>
                <a:gd name="T36" fmla="*/ 178 w 190"/>
                <a:gd name="T37" fmla="*/ 351 h 386"/>
                <a:gd name="T38" fmla="*/ 174 w 190"/>
                <a:gd name="T39" fmla="*/ 312 h 386"/>
                <a:gd name="T40" fmla="*/ 163 w 190"/>
                <a:gd name="T41" fmla="*/ 260 h 386"/>
                <a:gd name="T42" fmla="*/ 143 w 190"/>
                <a:gd name="T43" fmla="*/ 201 h 386"/>
                <a:gd name="T44" fmla="*/ 110 w 190"/>
                <a:gd name="T45" fmla="*/ 135 h 386"/>
                <a:gd name="T46" fmla="*/ 64 w 190"/>
                <a:gd name="T47" fmla="*/ 68 h 386"/>
                <a:gd name="T48" fmla="*/ 0 w 190"/>
                <a:gd name="T4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386">
                  <a:moveTo>
                    <a:pt x="0" y="0"/>
                  </a:moveTo>
                  <a:lnTo>
                    <a:pt x="3" y="1"/>
                  </a:lnTo>
                  <a:lnTo>
                    <a:pt x="11" y="3"/>
                  </a:lnTo>
                  <a:lnTo>
                    <a:pt x="22" y="7"/>
                  </a:lnTo>
                  <a:lnTo>
                    <a:pt x="37" y="13"/>
                  </a:lnTo>
                  <a:lnTo>
                    <a:pt x="54" y="23"/>
                  </a:lnTo>
                  <a:lnTo>
                    <a:pt x="73" y="35"/>
                  </a:lnTo>
                  <a:lnTo>
                    <a:pt x="94" y="50"/>
                  </a:lnTo>
                  <a:lnTo>
                    <a:pt x="114" y="69"/>
                  </a:lnTo>
                  <a:lnTo>
                    <a:pt x="133" y="92"/>
                  </a:lnTo>
                  <a:lnTo>
                    <a:pt x="151" y="119"/>
                  </a:lnTo>
                  <a:lnTo>
                    <a:pt x="167" y="150"/>
                  </a:lnTo>
                  <a:lnTo>
                    <a:pt x="179" y="187"/>
                  </a:lnTo>
                  <a:lnTo>
                    <a:pt x="187" y="228"/>
                  </a:lnTo>
                  <a:lnTo>
                    <a:pt x="190" y="275"/>
                  </a:lnTo>
                  <a:lnTo>
                    <a:pt x="187" y="328"/>
                  </a:lnTo>
                  <a:lnTo>
                    <a:pt x="179" y="386"/>
                  </a:lnTo>
                  <a:lnTo>
                    <a:pt x="179" y="377"/>
                  </a:lnTo>
                  <a:lnTo>
                    <a:pt x="178" y="351"/>
                  </a:lnTo>
                  <a:lnTo>
                    <a:pt x="174" y="312"/>
                  </a:lnTo>
                  <a:lnTo>
                    <a:pt x="163" y="260"/>
                  </a:lnTo>
                  <a:lnTo>
                    <a:pt x="143" y="201"/>
                  </a:lnTo>
                  <a:lnTo>
                    <a:pt x="110" y="135"/>
                  </a:lnTo>
                  <a:lnTo>
                    <a:pt x="64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4" name="Freeform 52">
              <a:extLst>
                <a:ext uri="{FF2B5EF4-FFF2-40B4-BE49-F238E27FC236}">
                  <a16:creationId xmlns:a16="http://schemas.microsoft.com/office/drawing/2014/main" id="{9CB327E3-612B-A44F-8467-5BC2628B61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" y="3245"/>
              <a:ext cx="53" cy="55"/>
            </a:xfrm>
            <a:custGeom>
              <a:avLst/>
              <a:gdLst>
                <a:gd name="T0" fmla="*/ 53 w 106"/>
                <a:gd name="T1" fmla="*/ 110 h 110"/>
                <a:gd name="T2" fmla="*/ 64 w 106"/>
                <a:gd name="T3" fmla="*/ 108 h 110"/>
                <a:gd name="T4" fmla="*/ 74 w 106"/>
                <a:gd name="T5" fmla="*/ 106 h 110"/>
                <a:gd name="T6" fmla="*/ 83 w 106"/>
                <a:gd name="T7" fmla="*/ 100 h 110"/>
                <a:gd name="T8" fmla="*/ 90 w 106"/>
                <a:gd name="T9" fmla="*/ 93 h 110"/>
                <a:gd name="T10" fmla="*/ 97 w 106"/>
                <a:gd name="T11" fmla="*/ 85 h 110"/>
                <a:gd name="T12" fmla="*/ 102 w 106"/>
                <a:gd name="T13" fmla="*/ 76 h 110"/>
                <a:gd name="T14" fmla="*/ 105 w 106"/>
                <a:gd name="T15" fmla="*/ 65 h 110"/>
                <a:gd name="T16" fmla="*/ 106 w 106"/>
                <a:gd name="T17" fmla="*/ 54 h 110"/>
                <a:gd name="T18" fmla="*/ 105 w 106"/>
                <a:gd name="T19" fmla="*/ 43 h 110"/>
                <a:gd name="T20" fmla="*/ 102 w 106"/>
                <a:gd name="T21" fmla="*/ 32 h 110"/>
                <a:gd name="T22" fmla="*/ 97 w 106"/>
                <a:gd name="T23" fmla="*/ 24 h 110"/>
                <a:gd name="T24" fmla="*/ 90 w 106"/>
                <a:gd name="T25" fmla="*/ 16 h 110"/>
                <a:gd name="T26" fmla="*/ 83 w 106"/>
                <a:gd name="T27" fmla="*/ 9 h 110"/>
                <a:gd name="T28" fmla="*/ 74 w 106"/>
                <a:gd name="T29" fmla="*/ 4 h 110"/>
                <a:gd name="T30" fmla="*/ 64 w 106"/>
                <a:gd name="T31" fmla="*/ 1 h 110"/>
                <a:gd name="T32" fmla="*/ 53 w 106"/>
                <a:gd name="T33" fmla="*/ 0 h 110"/>
                <a:gd name="T34" fmla="*/ 43 w 106"/>
                <a:gd name="T35" fmla="*/ 1 h 110"/>
                <a:gd name="T36" fmla="*/ 33 w 106"/>
                <a:gd name="T37" fmla="*/ 4 h 110"/>
                <a:gd name="T38" fmla="*/ 24 w 106"/>
                <a:gd name="T39" fmla="*/ 9 h 110"/>
                <a:gd name="T40" fmla="*/ 15 w 106"/>
                <a:gd name="T41" fmla="*/ 16 h 110"/>
                <a:gd name="T42" fmla="*/ 10 w 106"/>
                <a:gd name="T43" fmla="*/ 24 h 110"/>
                <a:gd name="T44" fmla="*/ 5 w 106"/>
                <a:gd name="T45" fmla="*/ 32 h 110"/>
                <a:gd name="T46" fmla="*/ 2 w 106"/>
                <a:gd name="T47" fmla="*/ 43 h 110"/>
                <a:gd name="T48" fmla="*/ 0 w 106"/>
                <a:gd name="T49" fmla="*/ 54 h 110"/>
                <a:gd name="T50" fmla="*/ 2 w 106"/>
                <a:gd name="T51" fmla="*/ 65 h 110"/>
                <a:gd name="T52" fmla="*/ 5 w 106"/>
                <a:gd name="T53" fmla="*/ 76 h 110"/>
                <a:gd name="T54" fmla="*/ 10 w 106"/>
                <a:gd name="T55" fmla="*/ 85 h 110"/>
                <a:gd name="T56" fmla="*/ 15 w 106"/>
                <a:gd name="T57" fmla="*/ 93 h 110"/>
                <a:gd name="T58" fmla="*/ 24 w 106"/>
                <a:gd name="T59" fmla="*/ 100 h 110"/>
                <a:gd name="T60" fmla="*/ 33 w 106"/>
                <a:gd name="T61" fmla="*/ 106 h 110"/>
                <a:gd name="T62" fmla="*/ 43 w 106"/>
                <a:gd name="T63" fmla="*/ 108 h 110"/>
                <a:gd name="T64" fmla="*/ 53 w 106"/>
                <a:gd name="T6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10">
                  <a:moveTo>
                    <a:pt x="53" y="110"/>
                  </a:moveTo>
                  <a:lnTo>
                    <a:pt x="64" y="108"/>
                  </a:lnTo>
                  <a:lnTo>
                    <a:pt x="74" y="106"/>
                  </a:lnTo>
                  <a:lnTo>
                    <a:pt x="83" y="100"/>
                  </a:lnTo>
                  <a:lnTo>
                    <a:pt x="90" y="93"/>
                  </a:lnTo>
                  <a:lnTo>
                    <a:pt x="97" y="85"/>
                  </a:lnTo>
                  <a:lnTo>
                    <a:pt x="102" y="76"/>
                  </a:lnTo>
                  <a:lnTo>
                    <a:pt x="105" y="65"/>
                  </a:lnTo>
                  <a:lnTo>
                    <a:pt x="106" y="54"/>
                  </a:lnTo>
                  <a:lnTo>
                    <a:pt x="105" y="43"/>
                  </a:lnTo>
                  <a:lnTo>
                    <a:pt x="102" y="32"/>
                  </a:lnTo>
                  <a:lnTo>
                    <a:pt x="97" y="24"/>
                  </a:lnTo>
                  <a:lnTo>
                    <a:pt x="90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3" y="1"/>
                  </a:lnTo>
                  <a:lnTo>
                    <a:pt x="33" y="4"/>
                  </a:lnTo>
                  <a:lnTo>
                    <a:pt x="24" y="9"/>
                  </a:lnTo>
                  <a:lnTo>
                    <a:pt x="15" y="16"/>
                  </a:lnTo>
                  <a:lnTo>
                    <a:pt x="10" y="24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4"/>
                  </a:lnTo>
                  <a:lnTo>
                    <a:pt x="2" y="65"/>
                  </a:lnTo>
                  <a:lnTo>
                    <a:pt x="5" y="76"/>
                  </a:lnTo>
                  <a:lnTo>
                    <a:pt x="10" y="85"/>
                  </a:lnTo>
                  <a:lnTo>
                    <a:pt x="15" y="93"/>
                  </a:lnTo>
                  <a:lnTo>
                    <a:pt x="24" y="100"/>
                  </a:lnTo>
                  <a:lnTo>
                    <a:pt x="33" y="106"/>
                  </a:lnTo>
                  <a:lnTo>
                    <a:pt x="43" y="108"/>
                  </a:lnTo>
                  <a:lnTo>
                    <a:pt x="53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5" name="Freeform 53">
              <a:extLst>
                <a:ext uri="{FF2B5EF4-FFF2-40B4-BE49-F238E27FC236}">
                  <a16:creationId xmlns:a16="http://schemas.microsoft.com/office/drawing/2014/main" id="{9E2AD225-871E-6F40-A852-ACA70EE60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37" y="3253"/>
              <a:ext cx="34" cy="37"/>
            </a:xfrm>
            <a:custGeom>
              <a:avLst/>
              <a:gdLst>
                <a:gd name="T0" fmla="*/ 34 w 68"/>
                <a:gd name="T1" fmla="*/ 73 h 73"/>
                <a:gd name="T2" fmla="*/ 48 w 68"/>
                <a:gd name="T3" fmla="*/ 71 h 73"/>
                <a:gd name="T4" fmla="*/ 59 w 68"/>
                <a:gd name="T5" fmla="*/ 63 h 73"/>
                <a:gd name="T6" fmla="*/ 66 w 68"/>
                <a:gd name="T7" fmla="*/ 52 h 73"/>
                <a:gd name="T8" fmla="*/ 68 w 68"/>
                <a:gd name="T9" fmla="*/ 37 h 73"/>
                <a:gd name="T10" fmla="*/ 66 w 68"/>
                <a:gd name="T11" fmla="*/ 22 h 73"/>
                <a:gd name="T12" fmla="*/ 59 w 68"/>
                <a:gd name="T13" fmla="*/ 11 h 73"/>
                <a:gd name="T14" fmla="*/ 48 w 68"/>
                <a:gd name="T15" fmla="*/ 3 h 73"/>
                <a:gd name="T16" fmla="*/ 34 w 68"/>
                <a:gd name="T17" fmla="*/ 0 h 73"/>
                <a:gd name="T18" fmla="*/ 21 w 68"/>
                <a:gd name="T19" fmla="*/ 3 h 73"/>
                <a:gd name="T20" fmla="*/ 10 w 68"/>
                <a:gd name="T21" fmla="*/ 11 h 73"/>
                <a:gd name="T22" fmla="*/ 3 w 68"/>
                <a:gd name="T23" fmla="*/ 22 h 73"/>
                <a:gd name="T24" fmla="*/ 0 w 68"/>
                <a:gd name="T25" fmla="*/ 37 h 73"/>
                <a:gd name="T26" fmla="*/ 3 w 68"/>
                <a:gd name="T27" fmla="*/ 52 h 73"/>
                <a:gd name="T28" fmla="*/ 10 w 68"/>
                <a:gd name="T29" fmla="*/ 63 h 73"/>
                <a:gd name="T30" fmla="*/ 21 w 68"/>
                <a:gd name="T31" fmla="*/ 71 h 73"/>
                <a:gd name="T32" fmla="*/ 34 w 68"/>
                <a:gd name="T3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73">
                  <a:moveTo>
                    <a:pt x="34" y="73"/>
                  </a:moveTo>
                  <a:lnTo>
                    <a:pt x="48" y="71"/>
                  </a:lnTo>
                  <a:lnTo>
                    <a:pt x="59" y="63"/>
                  </a:lnTo>
                  <a:lnTo>
                    <a:pt x="66" y="52"/>
                  </a:lnTo>
                  <a:lnTo>
                    <a:pt x="68" y="37"/>
                  </a:lnTo>
                  <a:lnTo>
                    <a:pt x="66" y="22"/>
                  </a:lnTo>
                  <a:lnTo>
                    <a:pt x="59" y="11"/>
                  </a:lnTo>
                  <a:lnTo>
                    <a:pt x="48" y="3"/>
                  </a:lnTo>
                  <a:lnTo>
                    <a:pt x="34" y="0"/>
                  </a:lnTo>
                  <a:lnTo>
                    <a:pt x="21" y="3"/>
                  </a:lnTo>
                  <a:lnTo>
                    <a:pt x="10" y="11"/>
                  </a:lnTo>
                  <a:lnTo>
                    <a:pt x="3" y="22"/>
                  </a:lnTo>
                  <a:lnTo>
                    <a:pt x="0" y="37"/>
                  </a:lnTo>
                  <a:lnTo>
                    <a:pt x="3" y="52"/>
                  </a:lnTo>
                  <a:lnTo>
                    <a:pt x="10" y="63"/>
                  </a:lnTo>
                  <a:lnTo>
                    <a:pt x="21" y="71"/>
                  </a:lnTo>
                  <a:lnTo>
                    <a:pt x="34" y="73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6" name="Freeform 54">
              <a:extLst>
                <a:ext uri="{FF2B5EF4-FFF2-40B4-BE49-F238E27FC236}">
                  <a16:creationId xmlns:a16="http://schemas.microsoft.com/office/drawing/2014/main" id="{3979D8FF-822E-7846-8EAC-78A42D7527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45" y="3261"/>
              <a:ext cx="14" cy="16"/>
            </a:xfrm>
            <a:custGeom>
              <a:avLst/>
              <a:gdLst>
                <a:gd name="T0" fmla="*/ 13 w 27"/>
                <a:gd name="T1" fmla="*/ 33 h 33"/>
                <a:gd name="T2" fmla="*/ 19 w 27"/>
                <a:gd name="T3" fmla="*/ 32 h 33"/>
                <a:gd name="T4" fmla="*/ 23 w 27"/>
                <a:gd name="T5" fmla="*/ 29 h 33"/>
                <a:gd name="T6" fmla="*/ 26 w 27"/>
                <a:gd name="T7" fmla="*/ 23 h 33"/>
                <a:gd name="T8" fmla="*/ 27 w 27"/>
                <a:gd name="T9" fmla="*/ 17 h 33"/>
                <a:gd name="T10" fmla="*/ 26 w 27"/>
                <a:gd name="T11" fmla="*/ 10 h 33"/>
                <a:gd name="T12" fmla="*/ 23 w 27"/>
                <a:gd name="T13" fmla="*/ 4 h 33"/>
                <a:gd name="T14" fmla="*/ 19 w 27"/>
                <a:gd name="T15" fmla="*/ 2 h 33"/>
                <a:gd name="T16" fmla="*/ 13 w 27"/>
                <a:gd name="T17" fmla="*/ 0 h 33"/>
                <a:gd name="T18" fmla="*/ 8 w 27"/>
                <a:gd name="T19" fmla="*/ 2 h 33"/>
                <a:gd name="T20" fmla="*/ 4 w 27"/>
                <a:gd name="T21" fmla="*/ 4 h 33"/>
                <a:gd name="T22" fmla="*/ 1 w 27"/>
                <a:gd name="T23" fmla="*/ 10 h 33"/>
                <a:gd name="T24" fmla="*/ 0 w 27"/>
                <a:gd name="T25" fmla="*/ 17 h 33"/>
                <a:gd name="T26" fmla="*/ 1 w 27"/>
                <a:gd name="T27" fmla="*/ 23 h 33"/>
                <a:gd name="T28" fmla="*/ 4 w 27"/>
                <a:gd name="T29" fmla="*/ 29 h 33"/>
                <a:gd name="T30" fmla="*/ 8 w 27"/>
                <a:gd name="T31" fmla="*/ 32 h 33"/>
                <a:gd name="T32" fmla="*/ 13 w 27"/>
                <a:gd name="T3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33">
                  <a:moveTo>
                    <a:pt x="13" y="33"/>
                  </a:moveTo>
                  <a:lnTo>
                    <a:pt x="19" y="32"/>
                  </a:lnTo>
                  <a:lnTo>
                    <a:pt x="23" y="29"/>
                  </a:lnTo>
                  <a:lnTo>
                    <a:pt x="26" y="23"/>
                  </a:lnTo>
                  <a:lnTo>
                    <a:pt x="27" y="17"/>
                  </a:lnTo>
                  <a:lnTo>
                    <a:pt x="26" y="10"/>
                  </a:lnTo>
                  <a:lnTo>
                    <a:pt x="23" y="4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1" y="23"/>
                  </a:lnTo>
                  <a:lnTo>
                    <a:pt x="4" y="29"/>
                  </a:lnTo>
                  <a:lnTo>
                    <a:pt x="8" y="32"/>
                  </a:lnTo>
                  <a:lnTo>
                    <a:pt x="1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7" name="Freeform 55">
              <a:extLst>
                <a:ext uri="{FF2B5EF4-FFF2-40B4-BE49-F238E27FC236}">
                  <a16:creationId xmlns:a16="http://schemas.microsoft.com/office/drawing/2014/main" id="{92C5B9CF-2C13-B945-BF2B-3278E6BBB0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43" y="3261"/>
              <a:ext cx="7" cy="7"/>
            </a:xfrm>
            <a:custGeom>
              <a:avLst/>
              <a:gdLst>
                <a:gd name="T0" fmla="*/ 0 w 13"/>
                <a:gd name="T1" fmla="*/ 7 h 14"/>
                <a:gd name="T2" fmla="*/ 0 w 13"/>
                <a:gd name="T3" fmla="*/ 10 h 14"/>
                <a:gd name="T4" fmla="*/ 1 w 13"/>
                <a:gd name="T5" fmla="*/ 13 h 14"/>
                <a:gd name="T6" fmla="*/ 4 w 13"/>
                <a:gd name="T7" fmla="*/ 14 h 14"/>
                <a:gd name="T8" fmla="*/ 7 w 13"/>
                <a:gd name="T9" fmla="*/ 14 h 14"/>
                <a:gd name="T10" fmla="*/ 9 w 13"/>
                <a:gd name="T11" fmla="*/ 14 h 14"/>
                <a:gd name="T12" fmla="*/ 12 w 13"/>
                <a:gd name="T13" fmla="*/ 13 h 14"/>
                <a:gd name="T14" fmla="*/ 13 w 13"/>
                <a:gd name="T15" fmla="*/ 10 h 14"/>
                <a:gd name="T16" fmla="*/ 13 w 13"/>
                <a:gd name="T17" fmla="*/ 7 h 14"/>
                <a:gd name="T18" fmla="*/ 13 w 13"/>
                <a:gd name="T19" fmla="*/ 4 h 14"/>
                <a:gd name="T20" fmla="*/ 12 w 13"/>
                <a:gd name="T21" fmla="*/ 2 h 14"/>
                <a:gd name="T22" fmla="*/ 9 w 13"/>
                <a:gd name="T23" fmla="*/ 0 h 14"/>
                <a:gd name="T24" fmla="*/ 7 w 13"/>
                <a:gd name="T25" fmla="*/ 0 h 14"/>
                <a:gd name="T26" fmla="*/ 4 w 13"/>
                <a:gd name="T27" fmla="*/ 0 h 14"/>
                <a:gd name="T28" fmla="*/ 1 w 13"/>
                <a:gd name="T29" fmla="*/ 2 h 14"/>
                <a:gd name="T30" fmla="*/ 0 w 13"/>
                <a:gd name="T31" fmla="*/ 4 h 14"/>
                <a:gd name="T32" fmla="*/ 0 w 13"/>
                <a:gd name="T33" fmla="*/ 7 h 14"/>
                <a:gd name="T34" fmla="*/ 0 w 13"/>
                <a:gd name="T3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4">
                  <a:moveTo>
                    <a:pt x="0" y="7"/>
                  </a:moveTo>
                  <a:lnTo>
                    <a:pt x="0" y="10"/>
                  </a:lnTo>
                  <a:lnTo>
                    <a:pt x="1" y="13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2" y="13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8" name="Freeform 56">
              <a:extLst>
                <a:ext uri="{FF2B5EF4-FFF2-40B4-BE49-F238E27FC236}">
                  <a16:creationId xmlns:a16="http://schemas.microsoft.com/office/drawing/2014/main" id="{8E79E961-F916-4248-AE08-1A19B3FA94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9" y="3106"/>
              <a:ext cx="97" cy="68"/>
            </a:xfrm>
            <a:custGeom>
              <a:avLst/>
              <a:gdLst>
                <a:gd name="T0" fmla="*/ 0 w 194"/>
                <a:gd name="T1" fmla="*/ 137 h 137"/>
                <a:gd name="T2" fmla="*/ 2 w 194"/>
                <a:gd name="T3" fmla="*/ 129 h 137"/>
                <a:gd name="T4" fmla="*/ 9 w 194"/>
                <a:gd name="T5" fmla="*/ 108 h 137"/>
                <a:gd name="T6" fmla="*/ 21 w 194"/>
                <a:gd name="T7" fmla="*/ 81 h 137"/>
                <a:gd name="T8" fmla="*/ 40 w 194"/>
                <a:gd name="T9" fmla="*/ 51 h 137"/>
                <a:gd name="T10" fmla="*/ 66 w 194"/>
                <a:gd name="T11" fmla="*/ 24 h 137"/>
                <a:gd name="T12" fmla="*/ 99 w 194"/>
                <a:gd name="T13" fmla="*/ 5 h 137"/>
                <a:gd name="T14" fmla="*/ 141 w 194"/>
                <a:gd name="T15" fmla="*/ 0 h 137"/>
                <a:gd name="T16" fmla="*/ 192 w 194"/>
                <a:gd name="T17" fmla="*/ 12 h 137"/>
                <a:gd name="T18" fmla="*/ 192 w 194"/>
                <a:gd name="T19" fmla="*/ 14 h 137"/>
                <a:gd name="T20" fmla="*/ 192 w 194"/>
                <a:gd name="T21" fmla="*/ 16 h 137"/>
                <a:gd name="T22" fmla="*/ 194 w 194"/>
                <a:gd name="T23" fmla="*/ 22 h 137"/>
                <a:gd name="T24" fmla="*/ 192 w 194"/>
                <a:gd name="T25" fmla="*/ 30 h 137"/>
                <a:gd name="T26" fmla="*/ 191 w 194"/>
                <a:gd name="T27" fmla="*/ 38 h 137"/>
                <a:gd name="T28" fmla="*/ 188 w 194"/>
                <a:gd name="T29" fmla="*/ 47 h 137"/>
                <a:gd name="T30" fmla="*/ 184 w 194"/>
                <a:gd name="T31" fmla="*/ 57 h 137"/>
                <a:gd name="T32" fmla="*/ 177 w 194"/>
                <a:gd name="T33" fmla="*/ 68 h 137"/>
                <a:gd name="T34" fmla="*/ 168 w 194"/>
                <a:gd name="T35" fmla="*/ 79 h 137"/>
                <a:gd name="T36" fmla="*/ 156 w 194"/>
                <a:gd name="T37" fmla="*/ 89 h 137"/>
                <a:gd name="T38" fmla="*/ 141 w 194"/>
                <a:gd name="T39" fmla="*/ 100 h 137"/>
                <a:gd name="T40" fmla="*/ 122 w 194"/>
                <a:gd name="T41" fmla="*/ 110 h 137"/>
                <a:gd name="T42" fmla="*/ 99 w 194"/>
                <a:gd name="T43" fmla="*/ 119 h 137"/>
                <a:gd name="T44" fmla="*/ 70 w 194"/>
                <a:gd name="T45" fmla="*/ 126 h 137"/>
                <a:gd name="T46" fmla="*/ 38 w 194"/>
                <a:gd name="T47" fmla="*/ 133 h 137"/>
                <a:gd name="T48" fmla="*/ 0 w 194"/>
                <a:gd name="T4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37">
                  <a:moveTo>
                    <a:pt x="0" y="137"/>
                  </a:moveTo>
                  <a:lnTo>
                    <a:pt x="2" y="129"/>
                  </a:lnTo>
                  <a:lnTo>
                    <a:pt x="9" y="108"/>
                  </a:lnTo>
                  <a:lnTo>
                    <a:pt x="21" y="81"/>
                  </a:lnTo>
                  <a:lnTo>
                    <a:pt x="40" y="51"/>
                  </a:lnTo>
                  <a:lnTo>
                    <a:pt x="66" y="24"/>
                  </a:lnTo>
                  <a:lnTo>
                    <a:pt x="99" y="5"/>
                  </a:lnTo>
                  <a:lnTo>
                    <a:pt x="141" y="0"/>
                  </a:lnTo>
                  <a:lnTo>
                    <a:pt x="192" y="12"/>
                  </a:lnTo>
                  <a:lnTo>
                    <a:pt x="192" y="14"/>
                  </a:lnTo>
                  <a:lnTo>
                    <a:pt x="192" y="16"/>
                  </a:lnTo>
                  <a:lnTo>
                    <a:pt x="194" y="22"/>
                  </a:lnTo>
                  <a:lnTo>
                    <a:pt x="192" y="30"/>
                  </a:lnTo>
                  <a:lnTo>
                    <a:pt x="191" y="38"/>
                  </a:lnTo>
                  <a:lnTo>
                    <a:pt x="188" y="47"/>
                  </a:lnTo>
                  <a:lnTo>
                    <a:pt x="184" y="57"/>
                  </a:lnTo>
                  <a:lnTo>
                    <a:pt x="177" y="68"/>
                  </a:lnTo>
                  <a:lnTo>
                    <a:pt x="168" y="79"/>
                  </a:lnTo>
                  <a:lnTo>
                    <a:pt x="156" y="89"/>
                  </a:lnTo>
                  <a:lnTo>
                    <a:pt x="141" y="100"/>
                  </a:lnTo>
                  <a:lnTo>
                    <a:pt x="122" y="110"/>
                  </a:lnTo>
                  <a:lnTo>
                    <a:pt x="99" y="119"/>
                  </a:lnTo>
                  <a:lnTo>
                    <a:pt x="70" y="126"/>
                  </a:lnTo>
                  <a:lnTo>
                    <a:pt x="38" y="133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9" name="Freeform 57">
              <a:extLst>
                <a:ext uri="{FF2B5EF4-FFF2-40B4-BE49-F238E27FC236}">
                  <a16:creationId xmlns:a16="http://schemas.microsoft.com/office/drawing/2014/main" id="{72640237-82B1-5A4C-B0CB-90BC0541F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0" y="3105"/>
              <a:ext cx="47" cy="50"/>
            </a:xfrm>
            <a:custGeom>
              <a:avLst/>
              <a:gdLst>
                <a:gd name="T0" fmla="*/ 48 w 95"/>
                <a:gd name="T1" fmla="*/ 99 h 99"/>
                <a:gd name="T2" fmla="*/ 57 w 95"/>
                <a:gd name="T3" fmla="*/ 97 h 99"/>
                <a:gd name="T4" fmla="*/ 65 w 95"/>
                <a:gd name="T5" fmla="*/ 95 h 99"/>
                <a:gd name="T6" fmla="*/ 73 w 95"/>
                <a:gd name="T7" fmla="*/ 90 h 99"/>
                <a:gd name="T8" fmla="*/ 81 w 95"/>
                <a:gd name="T9" fmla="*/ 84 h 99"/>
                <a:gd name="T10" fmla="*/ 87 w 95"/>
                <a:gd name="T11" fmla="*/ 77 h 99"/>
                <a:gd name="T12" fmla="*/ 91 w 95"/>
                <a:gd name="T13" fmla="*/ 69 h 99"/>
                <a:gd name="T14" fmla="*/ 94 w 95"/>
                <a:gd name="T15" fmla="*/ 59 h 99"/>
                <a:gd name="T16" fmla="*/ 95 w 95"/>
                <a:gd name="T17" fmla="*/ 50 h 99"/>
                <a:gd name="T18" fmla="*/ 94 w 95"/>
                <a:gd name="T19" fmla="*/ 39 h 99"/>
                <a:gd name="T20" fmla="*/ 91 w 95"/>
                <a:gd name="T21" fmla="*/ 29 h 99"/>
                <a:gd name="T22" fmla="*/ 87 w 95"/>
                <a:gd name="T23" fmla="*/ 21 h 99"/>
                <a:gd name="T24" fmla="*/ 81 w 95"/>
                <a:gd name="T25" fmla="*/ 15 h 99"/>
                <a:gd name="T26" fmla="*/ 73 w 95"/>
                <a:gd name="T27" fmla="*/ 8 h 99"/>
                <a:gd name="T28" fmla="*/ 65 w 95"/>
                <a:gd name="T29" fmla="*/ 4 h 99"/>
                <a:gd name="T30" fmla="*/ 57 w 95"/>
                <a:gd name="T31" fmla="*/ 1 h 99"/>
                <a:gd name="T32" fmla="*/ 48 w 95"/>
                <a:gd name="T33" fmla="*/ 0 h 99"/>
                <a:gd name="T34" fmla="*/ 38 w 95"/>
                <a:gd name="T35" fmla="*/ 1 h 99"/>
                <a:gd name="T36" fmla="*/ 30 w 95"/>
                <a:gd name="T37" fmla="*/ 4 h 99"/>
                <a:gd name="T38" fmla="*/ 22 w 95"/>
                <a:gd name="T39" fmla="*/ 8 h 99"/>
                <a:gd name="T40" fmla="*/ 14 w 95"/>
                <a:gd name="T41" fmla="*/ 15 h 99"/>
                <a:gd name="T42" fmla="*/ 8 w 95"/>
                <a:gd name="T43" fmla="*/ 21 h 99"/>
                <a:gd name="T44" fmla="*/ 4 w 95"/>
                <a:gd name="T45" fmla="*/ 29 h 99"/>
                <a:gd name="T46" fmla="*/ 1 w 95"/>
                <a:gd name="T47" fmla="*/ 39 h 99"/>
                <a:gd name="T48" fmla="*/ 0 w 95"/>
                <a:gd name="T49" fmla="*/ 50 h 99"/>
                <a:gd name="T50" fmla="*/ 1 w 95"/>
                <a:gd name="T51" fmla="*/ 59 h 99"/>
                <a:gd name="T52" fmla="*/ 4 w 95"/>
                <a:gd name="T53" fmla="*/ 69 h 99"/>
                <a:gd name="T54" fmla="*/ 8 w 95"/>
                <a:gd name="T55" fmla="*/ 77 h 99"/>
                <a:gd name="T56" fmla="*/ 14 w 95"/>
                <a:gd name="T57" fmla="*/ 84 h 99"/>
                <a:gd name="T58" fmla="*/ 22 w 95"/>
                <a:gd name="T59" fmla="*/ 90 h 99"/>
                <a:gd name="T60" fmla="*/ 30 w 95"/>
                <a:gd name="T61" fmla="*/ 95 h 99"/>
                <a:gd name="T62" fmla="*/ 38 w 95"/>
                <a:gd name="T63" fmla="*/ 97 h 99"/>
                <a:gd name="T64" fmla="*/ 48 w 95"/>
                <a:gd name="T6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99">
                  <a:moveTo>
                    <a:pt x="48" y="99"/>
                  </a:moveTo>
                  <a:lnTo>
                    <a:pt x="57" y="97"/>
                  </a:lnTo>
                  <a:lnTo>
                    <a:pt x="65" y="95"/>
                  </a:lnTo>
                  <a:lnTo>
                    <a:pt x="73" y="90"/>
                  </a:lnTo>
                  <a:lnTo>
                    <a:pt x="81" y="84"/>
                  </a:lnTo>
                  <a:lnTo>
                    <a:pt x="87" y="77"/>
                  </a:lnTo>
                  <a:lnTo>
                    <a:pt x="91" y="69"/>
                  </a:lnTo>
                  <a:lnTo>
                    <a:pt x="94" y="59"/>
                  </a:lnTo>
                  <a:lnTo>
                    <a:pt x="95" y="50"/>
                  </a:lnTo>
                  <a:lnTo>
                    <a:pt x="94" y="39"/>
                  </a:lnTo>
                  <a:lnTo>
                    <a:pt x="91" y="29"/>
                  </a:lnTo>
                  <a:lnTo>
                    <a:pt x="87" y="21"/>
                  </a:lnTo>
                  <a:lnTo>
                    <a:pt x="81" y="15"/>
                  </a:lnTo>
                  <a:lnTo>
                    <a:pt x="73" y="8"/>
                  </a:lnTo>
                  <a:lnTo>
                    <a:pt x="65" y="4"/>
                  </a:lnTo>
                  <a:lnTo>
                    <a:pt x="57" y="1"/>
                  </a:lnTo>
                  <a:lnTo>
                    <a:pt x="48" y="0"/>
                  </a:lnTo>
                  <a:lnTo>
                    <a:pt x="38" y="1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5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1" y="39"/>
                  </a:lnTo>
                  <a:lnTo>
                    <a:pt x="0" y="50"/>
                  </a:lnTo>
                  <a:lnTo>
                    <a:pt x="1" y="59"/>
                  </a:lnTo>
                  <a:lnTo>
                    <a:pt x="4" y="69"/>
                  </a:lnTo>
                  <a:lnTo>
                    <a:pt x="8" y="77"/>
                  </a:lnTo>
                  <a:lnTo>
                    <a:pt x="14" y="84"/>
                  </a:lnTo>
                  <a:lnTo>
                    <a:pt x="22" y="90"/>
                  </a:lnTo>
                  <a:lnTo>
                    <a:pt x="30" y="95"/>
                  </a:lnTo>
                  <a:lnTo>
                    <a:pt x="38" y="97"/>
                  </a:lnTo>
                  <a:lnTo>
                    <a:pt x="4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30" name="Freeform 58">
              <a:extLst>
                <a:ext uri="{FF2B5EF4-FFF2-40B4-BE49-F238E27FC236}">
                  <a16:creationId xmlns:a16="http://schemas.microsoft.com/office/drawing/2014/main" id="{72719549-A4F0-EE4B-8C77-6592D4E61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8" y="3113"/>
              <a:ext cx="30" cy="33"/>
            </a:xfrm>
            <a:custGeom>
              <a:avLst/>
              <a:gdLst>
                <a:gd name="T0" fmla="*/ 31 w 61"/>
                <a:gd name="T1" fmla="*/ 65 h 65"/>
                <a:gd name="T2" fmla="*/ 43 w 61"/>
                <a:gd name="T3" fmla="*/ 62 h 65"/>
                <a:gd name="T4" fmla="*/ 53 w 61"/>
                <a:gd name="T5" fmla="*/ 55 h 65"/>
                <a:gd name="T6" fmla="*/ 58 w 61"/>
                <a:gd name="T7" fmla="*/ 45 h 65"/>
                <a:gd name="T8" fmla="*/ 61 w 61"/>
                <a:gd name="T9" fmla="*/ 32 h 65"/>
                <a:gd name="T10" fmla="*/ 58 w 61"/>
                <a:gd name="T11" fmla="*/ 19 h 65"/>
                <a:gd name="T12" fmla="*/ 53 w 61"/>
                <a:gd name="T13" fmla="*/ 9 h 65"/>
                <a:gd name="T14" fmla="*/ 43 w 61"/>
                <a:gd name="T15" fmla="*/ 3 h 65"/>
                <a:gd name="T16" fmla="*/ 31 w 61"/>
                <a:gd name="T17" fmla="*/ 0 h 65"/>
                <a:gd name="T18" fmla="*/ 19 w 61"/>
                <a:gd name="T19" fmla="*/ 3 h 65"/>
                <a:gd name="T20" fmla="*/ 9 w 61"/>
                <a:gd name="T21" fmla="*/ 9 h 65"/>
                <a:gd name="T22" fmla="*/ 2 w 61"/>
                <a:gd name="T23" fmla="*/ 19 h 65"/>
                <a:gd name="T24" fmla="*/ 0 w 61"/>
                <a:gd name="T25" fmla="*/ 32 h 65"/>
                <a:gd name="T26" fmla="*/ 2 w 61"/>
                <a:gd name="T27" fmla="*/ 45 h 65"/>
                <a:gd name="T28" fmla="*/ 9 w 61"/>
                <a:gd name="T29" fmla="*/ 55 h 65"/>
                <a:gd name="T30" fmla="*/ 19 w 61"/>
                <a:gd name="T31" fmla="*/ 62 h 65"/>
                <a:gd name="T32" fmla="*/ 31 w 61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65">
                  <a:moveTo>
                    <a:pt x="31" y="65"/>
                  </a:moveTo>
                  <a:lnTo>
                    <a:pt x="43" y="62"/>
                  </a:lnTo>
                  <a:lnTo>
                    <a:pt x="53" y="55"/>
                  </a:lnTo>
                  <a:lnTo>
                    <a:pt x="58" y="45"/>
                  </a:lnTo>
                  <a:lnTo>
                    <a:pt x="61" y="32"/>
                  </a:lnTo>
                  <a:lnTo>
                    <a:pt x="58" y="19"/>
                  </a:lnTo>
                  <a:lnTo>
                    <a:pt x="53" y="9"/>
                  </a:lnTo>
                  <a:lnTo>
                    <a:pt x="43" y="3"/>
                  </a:lnTo>
                  <a:lnTo>
                    <a:pt x="31" y="0"/>
                  </a:lnTo>
                  <a:lnTo>
                    <a:pt x="19" y="3"/>
                  </a:lnTo>
                  <a:lnTo>
                    <a:pt x="9" y="9"/>
                  </a:lnTo>
                  <a:lnTo>
                    <a:pt x="2" y="19"/>
                  </a:lnTo>
                  <a:lnTo>
                    <a:pt x="0" y="32"/>
                  </a:lnTo>
                  <a:lnTo>
                    <a:pt x="2" y="45"/>
                  </a:lnTo>
                  <a:lnTo>
                    <a:pt x="9" y="55"/>
                  </a:lnTo>
                  <a:lnTo>
                    <a:pt x="19" y="62"/>
                  </a:lnTo>
                  <a:lnTo>
                    <a:pt x="31" y="6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31" name="Freeform 59">
              <a:extLst>
                <a:ext uri="{FF2B5EF4-FFF2-40B4-BE49-F238E27FC236}">
                  <a16:creationId xmlns:a16="http://schemas.microsoft.com/office/drawing/2014/main" id="{1DB0DE83-7391-AE41-AB61-4C476D1065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5" y="3120"/>
              <a:ext cx="12" cy="15"/>
            </a:xfrm>
            <a:custGeom>
              <a:avLst/>
              <a:gdLst>
                <a:gd name="T0" fmla="*/ 13 w 25"/>
                <a:gd name="T1" fmla="*/ 30 h 30"/>
                <a:gd name="T2" fmla="*/ 18 w 25"/>
                <a:gd name="T3" fmla="*/ 29 h 30"/>
                <a:gd name="T4" fmla="*/ 21 w 25"/>
                <a:gd name="T5" fmla="*/ 26 h 30"/>
                <a:gd name="T6" fmla="*/ 23 w 25"/>
                <a:gd name="T7" fmla="*/ 21 h 30"/>
                <a:gd name="T8" fmla="*/ 25 w 25"/>
                <a:gd name="T9" fmla="*/ 15 h 30"/>
                <a:gd name="T10" fmla="*/ 23 w 25"/>
                <a:gd name="T11" fmla="*/ 10 h 30"/>
                <a:gd name="T12" fmla="*/ 21 w 25"/>
                <a:gd name="T13" fmla="*/ 4 h 30"/>
                <a:gd name="T14" fmla="*/ 18 w 25"/>
                <a:gd name="T15" fmla="*/ 2 h 30"/>
                <a:gd name="T16" fmla="*/ 13 w 25"/>
                <a:gd name="T17" fmla="*/ 0 h 30"/>
                <a:gd name="T18" fmla="*/ 7 w 25"/>
                <a:gd name="T19" fmla="*/ 2 h 30"/>
                <a:gd name="T20" fmla="*/ 4 w 25"/>
                <a:gd name="T21" fmla="*/ 4 h 30"/>
                <a:gd name="T22" fmla="*/ 2 w 25"/>
                <a:gd name="T23" fmla="*/ 10 h 30"/>
                <a:gd name="T24" fmla="*/ 0 w 25"/>
                <a:gd name="T25" fmla="*/ 15 h 30"/>
                <a:gd name="T26" fmla="*/ 2 w 25"/>
                <a:gd name="T27" fmla="*/ 21 h 30"/>
                <a:gd name="T28" fmla="*/ 4 w 25"/>
                <a:gd name="T29" fmla="*/ 26 h 30"/>
                <a:gd name="T30" fmla="*/ 7 w 25"/>
                <a:gd name="T31" fmla="*/ 29 h 30"/>
                <a:gd name="T32" fmla="*/ 13 w 25"/>
                <a:gd name="T3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0">
                  <a:moveTo>
                    <a:pt x="13" y="30"/>
                  </a:moveTo>
                  <a:lnTo>
                    <a:pt x="18" y="29"/>
                  </a:lnTo>
                  <a:lnTo>
                    <a:pt x="21" y="26"/>
                  </a:lnTo>
                  <a:lnTo>
                    <a:pt x="23" y="21"/>
                  </a:lnTo>
                  <a:lnTo>
                    <a:pt x="25" y="15"/>
                  </a:lnTo>
                  <a:lnTo>
                    <a:pt x="23" y="10"/>
                  </a:lnTo>
                  <a:lnTo>
                    <a:pt x="21" y="4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3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32" name="Freeform 60">
              <a:extLst>
                <a:ext uri="{FF2B5EF4-FFF2-40B4-BE49-F238E27FC236}">
                  <a16:creationId xmlns:a16="http://schemas.microsoft.com/office/drawing/2014/main" id="{7F6CE850-6FA3-C542-8E52-4B7D824829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2" y="3120"/>
              <a:ext cx="7" cy="6"/>
            </a:xfrm>
            <a:custGeom>
              <a:avLst/>
              <a:gdLst>
                <a:gd name="T0" fmla="*/ 0 w 13"/>
                <a:gd name="T1" fmla="*/ 7 h 13"/>
                <a:gd name="T2" fmla="*/ 0 w 13"/>
                <a:gd name="T3" fmla="*/ 9 h 13"/>
                <a:gd name="T4" fmla="*/ 1 w 13"/>
                <a:gd name="T5" fmla="*/ 11 h 13"/>
                <a:gd name="T6" fmla="*/ 4 w 13"/>
                <a:gd name="T7" fmla="*/ 13 h 13"/>
                <a:gd name="T8" fmla="*/ 6 w 13"/>
                <a:gd name="T9" fmla="*/ 13 h 13"/>
                <a:gd name="T10" fmla="*/ 9 w 13"/>
                <a:gd name="T11" fmla="*/ 13 h 13"/>
                <a:gd name="T12" fmla="*/ 12 w 13"/>
                <a:gd name="T13" fmla="*/ 11 h 13"/>
                <a:gd name="T14" fmla="*/ 13 w 13"/>
                <a:gd name="T15" fmla="*/ 9 h 13"/>
                <a:gd name="T16" fmla="*/ 13 w 13"/>
                <a:gd name="T17" fmla="*/ 7 h 13"/>
                <a:gd name="T18" fmla="*/ 13 w 13"/>
                <a:gd name="T19" fmla="*/ 4 h 13"/>
                <a:gd name="T20" fmla="*/ 12 w 13"/>
                <a:gd name="T21" fmla="*/ 2 h 13"/>
                <a:gd name="T22" fmla="*/ 9 w 13"/>
                <a:gd name="T23" fmla="*/ 0 h 13"/>
                <a:gd name="T24" fmla="*/ 6 w 13"/>
                <a:gd name="T25" fmla="*/ 0 h 13"/>
                <a:gd name="T26" fmla="*/ 4 w 13"/>
                <a:gd name="T27" fmla="*/ 0 h 13"/>
                <a:gd name="T28" fmla="*/ 1 w 13"/>
                <a:gd name="T29" fmla="*/ 2 h 13"/>
                <a:gd name="T30" fmla="*/ 0 w 13"/>
                <a:gd name="T31" fmla="*/ 4 h 13"/>
                <a:gd name="T32" fmla="*/ 0 w 13"/>
                <a:gd name="T33" fmla="*/ 7 h 13"/>
                <a:gd name="T34" fmla="*/ 0 w 13"/>
                <a:gd name="T3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3">
                  <a:moveTo>
                    <a:pt x="0" y="7"/>
                  </a:moveTo>
                  <a:lnTo>
                    <a:pt x="0" y="9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12" y="11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56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837</Words>
  <Application>Microsoft Office PowerPoint</Application>
  <PresentationFormat>On-screen Show (4:3)</PresentationFormat>
  <Paragraphs>210</Paragraphs>
  <Slides>20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Andalus</vt:lpstr>
      <vt:lpstr>Arial</vt:lpstr>
      <vt:lpstr>Calibri</vt:lpstr>
      <vt:lpstr>Palatino Linotype</vt:lpstr>
      <vt:lpstr>Tempus Sans ITC</vt:lpstr>
      <vt:lpstr>Times New Roman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these two have in common?</vt:lpstr>
      <vt:lpstr>PowerPoint Presentation</vt:lpstr>
      <vt:lpstr>PowerPoint Presentation</vt:lpstr>
      <vt:lpstr>PowerPoint Presentation</vt:lpstr>
      <vt:lpstr>Process Industry</vt:lpstr>
      <vt:lpstr>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Neelma Naz</cp:lastModifiedBy>
  <cp:revision>34</cp:revision>
  <dcterms:created xsi:type="dcterms:W3CDTF">2015-02-17T04:44:28Z</dcterms:created>
  <dcterms:modified xsi:type="dcterms:W3CDTF">2023-01-31T05:54:59Z</dcterms:modified>
</cp:coreProperties>
</file>